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panose="00000500000000000000" pitchFamily="2" charset="0"/>
      <p:regular r:id="rId25"/>
      <p:bold r:id="rId26"/>
      <p:italic r:id="rId27"/>
      <p:boldItalic r:id="rId28"/>
    </p:embeddedFont>
    <p:embeddedFont>
      <p:font typeface="Montserrat Black" panose="00000A00000000000000" pitchFamily="2" charset="0"/>
      <p:bold r:id="rId29"/>
      <p:boldItalic r:id="rId30"/>
    </p:embeddedFont>
    <p:embeddedFont>
      <p:font typeface="Montserrat ExtraLight" panose="00000300000000000000" pitchFamily="2" charset="0"/>
      <p:regular r:id="rId31"/>
      <p:bold r:id="rId32"/>
      <p:italic r:id="rId33"/>
      <p:boldItalic r:id="rId34"/>
    </p:embeddedFont>
    <p:embeddedFont>
      <p:font typeface="Montserrat Thin" panose="00000300000000000000"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20aaf1e79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220aaf1e79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20aaf1e7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20aaf1e7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220aaf1e79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220aaf1e7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a6b82a633_0_1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a6b82a633_0_1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20aaf1e79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220aaf1e7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cd5d4693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cd5d469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20aaf1e79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220aaf1e79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220aaf1e79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220aaf1e79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d1c55ffe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6d1c55ffe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220aaf1e79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220aaf1e7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cd5d46934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cd5d469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220aaf1e79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220aaf1e79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7ac3c6b0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47ac3c6b0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1fb7528c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1fb7528c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cd5d4693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cd5d4693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a6b82a633_0_1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a6b82a633_0_1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d1c55ffe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d1c55ff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a6b82a633_0_1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a6b82a633_0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20aaf1e79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20aaf1e79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20aaf1e79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220aaf1e7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20aaf1e79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220aaf1e79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00" y="-32925"/>
            <a:ext cx="9168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070400" y="2730038"/>
            <a:ext cx="7003200" cy="9549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Montserrat Black"/>
              <a:buNone/>
              <a:defRPr sz="3600" b="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491150" y="3573350"/>
            <a:ext cx="6161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312800"/>
            <a:ext cx="8520600" cy="1756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9600"/>
              <a:buFont typeface="Montserrat ExtraLight"/>
              <a:buNone/>
              <a:defRPr sz="9600" b="0">
                <a:solidFill>
                  <a:schemeClr val="accent1"/>
                </a:solidFill>
                <a:latin typeface="Montserrat ExtraLight"/>
                <a:ea typeface="Montserrat ExtraLight"/>
                <a:cs typeface="Montserrat ExtraLight"/>
                <a:sym typeface="Montserrat ExtraLigh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6957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SECTION_TITLE_AND_DESCRIPTION_1">
    <p:spTree>
      <p:nvGrpSpPr>
        <p:cNvPr id="1" name="Shape 47"/>
        <p:cNvGrpSpPr/>
        <p:nvPr/>
      </p:nvGrpSpPr>
      <p:grpSpPr>
        <a:xfrm>
          <a:off x="0" y="0"/>
          <a:ext cx="0" cy="0"/>
          <a:chOff x="0" y="0"/>
          <a:chExt cx="0" cy="0"/>
        </a:xfrm>
      </p:grpSpPr>
      <p:sp>
        <p:nvSpPr>
          <p:cNvPr id="48" name="Google Shape;48;p13"/>
          <p:cNvSpPr txBox="1">
            <a:spLocks noGrp="1"/>
          </p:cNvSpPr>
          <p:nvPr>
            <p:ph type="body" idx="1"/>
          </p:nvPr>
        </p:nvSpPr>
        <p:spPr>
          <a:xfrm>
            <a:off x="722325" y="1137575"/>
            <a:ext cx="7281300" cy="298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0" name="Google Shape;50;p13"/>
          <p:cNvSpPr txBox="1">
            <a:spLocks noGrp="1"/>
          </p:cNvSpPr>
          <p:nvPr>
            <p:ph type="title"/>
          </p:nvPr>
        </p:nvSpPr>
        <p:spPr>
          <a:xfrm>
            <a:off x="2132100" y="367600"/>
            <a:ext cx="4879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ITLE_1">
    <p:bg>
      <p:bgPr>
        <a:solidFill>
          <a:srgbClr val="000000"/>
        </a:solid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3003350" y="71738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3" name="Google Shape;53;p14"/>
          <p:cNvSpPr txBox="1">
            <a:spLocks noGrp="1"/>
          </p:cNvSpPr>
          <p:nvPr>
            <p:ph type="subTitle" idx="1"/>
          </p:nvPr>
        </p:nvSpPr>
        <p:spPr>
          <a:xfrm>
            <a:off x="5267075" y="500219"/>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4"/>
          <p:cNvSpPr txBox="1">
            <a:spLocks noGrp="1"/>
          </p:cNvSpPr>
          <p:nvPr>
            <p:ph type="title" idx="2" hasCustomPrompt="1"/>
          </p:nvPr>
        </p:nvSpPr>
        <p:spPr>
          <a:xfrm>
            <a:off x="965111" y="690493"/>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5" name="Google Shape;55;p14"/>
          <p:cNvSpPr txBox="1">
            <a:spLocks noGrp="1"/>
          </p:cNvSpPr>
          <p:nvPr>
            <p:ph type="ctrTitle" idx="3"/>
          </p:nvPr>
        </p:nvSpPr>
        <p:spPr>
          <a:xfrm>
            <a:off x="3003350" y="174780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6" name="Google Shape;56;p14"/>
          <p:cNvSpPr txBox="1">
            <a:spLocks noGrp="1"/>
          </p:cNvSpPr>
          <p:nvPr>
            <p:ph type="subTitle" idx="4"/>
          </p:nvPr>
        </p:nvSpPr>
        <p:spPr>
          <a:xfrm>
            <a:off x="5267075" y="152168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7" name="Google Shape;57;p14"/>
          <p:cNvSpPr txBox="1">
            <a:spLocks noGrp="1"/>
          </p:cNvSpPr>
          <p:nvPr>
            <p:ph type="title" idx="5" hasCustomPrompt="1"/>
          </p:nvPr>
        </p:nvSpPr>
        <p:spPr>
          <a:xfrm>
            <a:off x="965111" y="170299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8" name="Google Shape;58;p14"/>
          <p:cNvSpPr txBox="1">
            <a:spLocks noGrp="1"/>
          </p:cNvSpPr>
          <p:nvPr>
            <p:ph type="ctrTitle" idx="6"/>
          </p:nvPr>
        </p:nvSpPr>
        <p:spPr>
          <a:xfrm>
            <a:off x="3003350" y="277823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9" name="Google Shape;59;p14"/>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0" name="Google Shape;60;p14"/>
          <p:cNvSpPr txBox="1">
            <a:spLocks noGrp="1"/>
          </p:cNvSpPr>
          <p:nvPr>
            <p:ph type="title" idx="8" hasCustomPrompt="1"/>
          </p:nvPr>
        </p:nvSpPr>
        <p:spPr>
          <a:xfrm>
            <a:off x="965111" y="2733421"/>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61" name="Google Shape;61;p14"/>
          <p:cNvSpPr txBox="1">
            <a:spLocks noGrp="1"/>
          </p:cNvSpPr>
          <p:nvPr>
            <p:ph type="ctrTitle" idx="9"/>
          </p:nvPr>
        </p:nvSpPr>
        <p:spPr>
          <a:xfrm>
            <a:off x="3003350" y="380865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62" name="Google Shape;62;p14"/>
          <p:cNvSpPr txBox="1">
            <a:spLocks noGrp="1"/>
          </p:cNvSpPr>
          <p:nvPr>
            <p:ph type="subTitle" idx="13"/>
          </p:nvPr>
        </p:nvSpPr>
        <p:spPr>
          <a:xfrm>
            <a:off x="5267075" y="358253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14"/>
          <p:cNvSpPr txBox="1">
            <a:spLocks noGrp="1"/>
          </p:cNvSpPr>
          <p:nvPr>
            <p:ph type="title" idx="14" hasCustomPrompt="1"/>
          </p:nvPr>
        </p:nvSpPr>
        <p:spPr>
          <a:xfrm>
            <a:off x="965111" y="376384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cxnSp>
        <p:nvCxnSpPr>
          <p:cNvPr id="64" name="Google Shape;64;p14"/>
          <p:cNvCxnSpPr/>
          <p:nvPr/>
        </p:nvCxnSpPr>
        <p:spPr>
          <a:xfrm>
            <a:off x="2740450" y="720150"/>
            <a:ext cx="0" cy="3703200"/>
          </a:xfrm>
          <a:prstGeom prst="straightConnector1">
            <a:avLst/>
          </a:prstGeom>
          <a:noFill/>
          <a:ln w="9525" cap="flat" cmpd="sng">
            <a:solidFill>
              <a:srgbClr val="D5B961"/>
            </a:solidFill>
            <a:prstDash val="solid"/>
            <a:round/>
            <a:headEnd type="none" w="med" len="med"/>
            <a:tailEnd type="none" w="med" len="med"/>
          </a:ln>
        </p:spPr>
      </p:cxnSp>
      <p:cxnSp>
        <p:nvCxnSpPr>
          <p:cNvPr id="65" name="Google Shape;65;p14"/>
          <p:cNvCxnSpPr/>
          <p:nvPr/>
        </p:nvCxnSpPr>
        <p:spPr>
          <a:xfrm>
            <a:off x="5011807" y="720150"/>
            <a:ext cx="0" cy="3703200"/>
          </a:xfrm>
          <a:prstGeom prst="straightConnector1">
            <a:avLst/>
          </a:prstGeom>
          <a:noFill/>
          <a:ln w="9525" cap="flat" cmpd="sng">
            <a:solidFill>
              <a:srgbClr val="D5B96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TITLE_AND_BODY_1">
    <p:bg>
      <p:bgPr>
        <a:solidFill>
          <a:schemeClr val="dk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68" name="Google Shape;68;p15"/>
          <p:cNvSpPr txBox="1">
            <a:spLocks noGrp="1"/>
          </p:cNvSpPr>
          <p:nvPr>
            <p:ph type="ctrTitle" idx="2"/>
          </p:nvPr>
        </p:nvSpPr>
        <p:spPr>
          <a:xfrm>
            <a:off x="578975" y="2150075"/>
            <a:ext cx="1858200" cy="563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69" name="Google Shape;69;p15"/>
          <p:cNvSpPr txBox="1">
            <a:spLocks noGrp="1"/>
          </p:cNvSpPr>
          <p:nvPr>
            <p:ph type="subTitle" idx="1"/>
          </p:nvPr>
        </p:nvSpPr>
        <p:spPr>
          <a:xfrm>
            <a:off x="578975" y="2773377"/>
            <a:ext cx="1858200" cy="864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0" name="Google Shape;70;p15"/>
          <p:cNvSpPr txBox="1">
            <a:spLocks noGrp="1"/>
          </p:cNvSpPr>
          <p:nvPr>
            <p:ph type="ctrTitle" idx="3"/>
          </p:nvPr>
        </p:nvSpPr>
        <p:spPr>
          <a:xfrm>
            <a:off x="6706825" y="2150075"/>
            <a:ext cx="1858200" cy="563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71" name="Google Shape;71;p15"/>
          <p:cNvSpPr txBox="1">
            <a:spLocks noGrp="1"/>
          </p:cNvSpPr>
          <p:nvPr>
            <p:ph type="subTitle" idx="4"/>
          </p:nvPr>
        </p:nvSpPr>
        <p:spPr>
          <a:xfrm>
            <a:off x="6706825" y="2773377"/>
            <a:ext cx="18582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TITLE_AND_BODY_1_1">
    <p:bg>
      <p:bgPr>
        <a:solidFill>
          <a:schemeClr val="dk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4" name="Google Shape;74;p16"/>
          <p:cNvSpPr txBox="1">
            <a:spLocks noGrp="1"/>
          </p:cNvSpPr>
          <p:nvPr>
            <p:ph type="subTitle" idx="1"/>
          </p:nvPr>
        </p:nvSpPr>
        <p:spPr>
          <a:xfrm>
            <a:off x="2609400" y="2326475"/>
            <a:ext cx="3925200" cy="17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s">
  <p:cSld name="TITLE_AND_BODY_1_2">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1402475" y="1678950"/>
            <a:ext cx="24144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7" name="Google Shape;77;p17"/>
          <p:cNvSpPr txBox="1">
            <a:spLocks noGrp="1"/>
          </p:cNvSpPr>
          <p:nvPr>
            <p:ph type="subTitle" idx="1"/>
          </p:nvPr>
        </p:nvSpPr>
        <p:spPr>
          <a:xfrm>
            <a:off x="1316825" y="2186850"/>
            <a:ext cx="2585700" cy="12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8" name="Google Shape;78;p17"/>
          <p:cNvSpPr txBox="1">
            <a:spLocks noGrp="1"/>
          </p:cNvSpPr>
          <p:nvPr>
            <p:ph type="title" idx="2"/>
          </p:nvPr>
        </p:nvSpPr>
        <p:spPr>
          <a:xfrm>
            <a:off x="5327125" y="1678950"/>
            <a:ext cx="24144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9" name="Google Shape;79;p17"/>
          <p:cNvSpPr txBox="1">
            <a:spLocks noGrp="1"/>
          </p:cNvSpPr>
          <p:nvPr>
            <p:ph type="subTitle" idx="3"/>
          </p:nvPr>
        </p:nvSpPr>
        <p:spPr>
          <a:xfrm>
            <a:off x="5241475" y="2186850"/>
            <a:ext cx="2585700" cy="12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1">
  <p:cSld name="TITLE_AND_BODY_1_1_1">
    <p:bg>
      <p:bgPr>
        <a:solidFill>
          <a:schemeClr val="dk1"/>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82" name="Google Shape;82;p18"/>
          <p:cNvSpPr txBox="1">
            <a:spLocks noGrp="1"/>
          </p:cNvSpPr>
          <p:nvPr>
            <p:ph type="subTitle" idx="1"/>
          </p:nvPr>
        </p:nvSpPr>
        <p:spPr>
          <a:xfrm>
            <a:off x="5191275" y="1765350"/>
            <a:ext cx="2808000" cy="21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
  <p:cSld name="TITLE_AND_BODY_1_3">
    <p:bg>
      <p:bgPr>
        <a:solidFill>
          <a:schemeClr val="dk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85" name="Google Shape;85;p19"/>
          <p:cNvSpPr txBox="1">
            <a:spLocks noGrp="1"/>
          </p:cNvSpPr>
          <p:nvPr>
            <p:ph type="ctrTitle" idx="2"/>
          </p:nvPr>
        </p:nvSpPr>
        <p:spPr>
          <a:xfrm>
            <a:off x="615800"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6" name="Google Shape;86;p19"/>
          <p:cNvSpPr txBox="1">
            <a:spLocks noGrp="1"/>
          </p:cNvSpPr>
          <p:nvPr>
            <p:ph type="subTitle" idx="1"/>
          </p:nvPr>
        </p:nvSpPr>
        <p:spPr>
          <a:xfrm>
            <a:off x="615800"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7" name="Google Shape;87;p19"/>
          <p:cNvSpPr txBox="1">
            <a:spLocks noGrp="1"/>
          </p:cNvSpPr>
          <p:nvPr>
            <p:ph type="ctrTitle" idx="3"/>
          </p:nvPr>
        </p:nvSpPr>
        <p:spPr>
          <a:xfrm>
            <a:off x="2642565"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8" name="Google Shape;88;p19"/>
          <p:cNvSpPr txBox="1">
            <a:spLocks noGrp="1"/>
          </p:cNvSpPr>
          <p:nvPr>
            <p:ph type="subTitle" idx="4"/>
          </p:nvPr>
        </p:nvSpPr>
        <p:spPr>
          <a:xfrm>
            <a:off x="2642565"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9" name="Google Shape;89;p19"/>
          <p:cNvSpPr txBox="1">
            <a:spLocks noGrp="1"/>
          </p:cNvSpPr>
          <p:nvPr>
            <p:ph type="ctrTitle" idx="5"/>
          </p:nvPr>
        </p:nvSpPr>
        <p:spPr>
          <a:xfrm>
            <a:off x="4669331"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0" name="Google Shape;90;p19"/>
          <p:cNvSpPr txBox="1">
            <a:spLocks noGrp="1"/>
          </p:cNvSpPr>
          <p:nvPr>
            <p:ph type="subTitle" idx="6"/>
          </p:nvPr>
        </p:nvSpPr>
        <p:spPr>
          <a:xfrm>
            <a:off x="4669331"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1" name="Google Shape;91;p19"/>
          <p:cNvSpPr txBox="1">
            <a:spLocks noGrp="1"/>
          </p:cNvSpPr>
          <p:nvPr>
            <p:ph type="ctrTitle" idx="7"/>
          </p:nvPr>
        </p:nvSpPr>
        <p:spPr>
          <a:xfrm>
            <a:off x="6696096"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2" name="Google Shape;92;p19"/>
          <p:cNvSpPr txBox="1">
            <a:spLocks noGrp="1"/>
          </p:cNvSpPr>
          <p:nvPr>
            <p:ph type="subTitle" idx="8"/>
          </p:nvPr>
        </p:nvSpPr>
        <p:spPr>
          <a:xfrm>
            <a:off x="6696096"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hree Columns  ">
  <p:cSld name="TITLE_AND_BODY_1_3_1">
    <p:bg>
      <p:bgPr>
        <a:solidFill>
          <a:schemeClr val="dk1"/>
        </a:solidFill>
        <a:effectLst/>
      </p:bgPr>
    </p:bg>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95" name="Google Shape;95;p20"/>
          <p:cNvSpPr txBox="1">
            <a:spLocks noGrp="1"/>
          </p:cNvSpPr>
          <p:nvPr>
            <p:ph type="ctrTitle" idx="2"/>
          </p:nvPr>
        </p:nvSpPr>
        <p:spPr>
          <a:xfrm>
            <a:off x="1058850" y="275819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6" name="Google Shape;96;p20"/>
          <p:cNvSpPr txBox="1">
            <a:spLocks noGrp="1"/>
          </p:cNvSpPr>
          <p:nvPr>
            <p:ph type="subTitle" idx="1"/>
          </p:nvPr>
        </p:nvSpPr>
        <p:spPr>
          <a:xfrm>
            <a:off x="1058850" y="338150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7" name="Google Shape;97;p20"/>
          <p:cNvSpPr txBox="1">
            <a:spLocks noGrp="1"/>
          </p:cNvSpPr>
          <p:nvPr>
            <p:ph type="ctrTitle" idx="3"/>
          </p:nvPr>
        </p:nvSpPr>
        <p:spPr>
          <a:xfrm>
            <a:off x="3549750" y="275819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8" name="Google Shape;98;p20"/>
          <p:cNvSpPr txBox="1">
            <a:spLocks noGrp="1"/>
          </p:cNvSpPr>
          <p:nvPr>
            <p:ph type="subTitle" idx="4"/>
          </p:nvPr>
        </p:nvSpPr>
        <p:spPr>
          <a:xfrm>
            <a:off x="3549750" y="338150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9" name="Google Shape;99;p20"/>
          <p:cNvSpPr txBox="1">
            <a:spLocks noGrp="1"/>
          </p:cNvSpPr>
          <p:nvPr>
            <p:ph type="ctrTitle" idx="5"/>
          </p:nvPr>
        </p:nvSpPr>
        <p:spPr>
          <a:xfrm>
            <a:off x="6040650" y="275819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00" name="Google Shape;100;p20"/>
          <p:cNvSpPr txBox="1">
            <a:spLocks noGrp="1"/>
          </p:cNvSpPr>
          <p:nvPr>
            <p:ph type="subTitle" idx="6"/>
          </p:nvPr>
        </p:nvSpPr>
        <p:spPr>
          <a:xfrm>
            <a:off x="6040650" y="338150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Font typeface="Montserrat ExtraLight"/>
              <a:buNone/>
              <a:defRPr sz="3600" b="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1325" y="1075113"/>
            <a:ext cx="33432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Font typeface="Montserrat ExtraLight"/>
              <a:buNone/>
              <a:defRPr sz="4800" b="0">
                <a:latin typeface="Montserrat ExtraLight"/>
                <a:ea typeface="Montserrat ExtraLight"/>
                <a:cs typeface="Montserrat ExtraLight"/>
                <a:sym typeface="Montserrat ExtraLight"/>
              </a:defRPr>
            </a:lvl1pPr>
            <a:lvl2pPr lvl="1"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2pPr>
            <a:lvl3pPr lvl="2"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3pPr>
            <a:lvl4pPr lvl="3"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4pPr>
            <a:lvl5pPr lvl="4"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5pPr>
            <a:lvl6pPr lvl="5"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6pPr>
            <a:lvl7pPr lvl="6"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7pPr>
            <a:lvl8pPr lvl="7"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8pPr>
            <a:lvl9pPr lvl="8"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9pPr>
          </a:lstStyle>
          <a:p>
            <a:r>
              <a:t>xx%</a:t>
            </a:r>
          </a:p>
        </p:txBody>
      </p:sp>
      <p:sp>
        <p:nvSpPr>
          <p:cNvPr id="15" name="Google Shape;15;p3"/>
          <p:cNvSpPr txBox="1">
            <a:spLocks noGrp="1"/>
          </p:cNvSpPr>
          <p:nvPr>
            <p:ph type="subTitle" idx="1"/>
          </p:nvPr>
        </p:nvSpPr>
        <p:spPr>
          <a:xfrm>
            <a:off x="4931325" y="3275788"/>
            <a:ext cx="310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hree Columns   1">
  <p:cSld name="TITLE_AND_BODY_1_3_1_1">
    <p:bg>
      <p:bgPr>
        <a:solidFill>
          <a:schemeClr val="dk1"/>
        </a:solidFill>
        <a:effectLst/>
      </p:bgPr>
    </p:bg>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03" name="Google Shape;103;p21"/>
          <p:cNvSpPr txBox="1">
            <a:spLocks noGrp="1"/>
          </p:cNvSpPr>
          <p:nvPr>
            <p:ph type="ctrTitle" idx="2"/>
          </p:nvPr>
        </p:nvSpPr>
        <p:spPr>
          <a:xfrm>
            <a:off x="1019875" y="2206281"/>
            <a:ext cx="2874000" cy="56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Montserrat ExtraLight"/>
              <a:buNone/>
              <a:defRPr sz="1400" b="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04" name="Google Shape;104;p21"/>
          <p:cNvSpPr txBox="1">
            <a:spLocks noGrp="1"/>
          </p:cNvSpPr>
          <p:nvPr>
            <p:ph type="subTitle" idx="1"/>
          </p:nvPr>
        </p:nvSpPr>
        <p:spPr>
          <a:xfrm>
            <a:off x="1019875" y="1390725"/>
            <a:ext cx="2874000" cy="8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5" name="Google Shape;105;p21"/>
          <p:cNvSpPr txBox="1">
            <a:spLocks noGrp="1"/>
          </p:cNvSpPr>
          <p:nvPr>
            <p:ph type="ctrTitle" idx="3"/>
          </p:nvPr>
        </p:nvSpPr>
        <p:spPr>
          <a:xfrm>
            <a:off x="1019875" y="4002656"/>
            <a:ext cx="2874000" cy="56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Montserrat ExtraLight"/>
              <a:buNone/>
              <a:defRPr sz="1400" b="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4"/>
          </p:nvPr>
        </p:nvSpPr>
        <p:spPr>
          <a:xfrm>
            <a:off x="1019875" y="3187100"/>
            <a:ext cx="2874000" cy="8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7" name="Google Shape;107;p21"/>
          <p:cNvSpPr txBox="1">
            <a:spLocks noGrp="1"/>
          </p:cNvSpPr>
          <p:nvPr>
            <p:ph type="ctrTitle" idx="5"/>
          </p:nvPr>
        </p:nvSpPr>
        <p:spPr>
          <a:xfrm>
            <a:off x="5250125" y="3070581"/>
            <a:ext cx="2874000" cy="56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Montserrat ExtraLight"/>
              <a:buNone/>
              <a:defRPr sz="1400" b="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6"/>
          </p:nvPr>
        </p:nvSpPr>
        <p:spPr>
          <a:xfrm>
            <a:off x="5250125" y="2255025"/>
            <a:ext cx="2874000" cy="8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wo Columns 1">
  <p:cSld name="TITLE_AND_BODY_1_3_1_2">
    <p:bg>
      <p:bgPr>
        <a:solidFill>
          <a:schemeClr val="dk1"/>
        </a:solid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11" name="Google Shape;111;p22"/>
          <p:cNvSpPr txBox="1">
            <a:spLocks noGrp="1"/>
          </p:cNvSpPr>
          <p:nvPr>
            <p:ph type="ctrTitle" idx="2"/>
          </p:nvPr>
        </p:nvSpPr>
        <p:spPr>
          <a:xfrm>
            <a:off x="1605350" y="2986800"/>
            <a:ext cx="2299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12" name="Google Shape;112;p22"/>
          <p:cNvSpPr txBox="1">
            <a:spLocks noGrp="1"/>
          </p:cNvSpPr>
          <p:nvPr>
            <p:ph type="subTitle" idx="1"/>
          </p:nvPr>
        </p:nvSpPr>
        <p:spPr>
          <a:xfrm>
            <a:off x="1605350" y="3610100"/>
            <a:ext cx="2299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3" name="Google Shape;113;p22"/>
          <p:cNvSpPr txBox="1">
            <a:spLocks noGrp="1"/>
          </p:cNvSpPr>
          <p:nvPr>
            <p:ph type="ctrTitle" idx="3"/>
          </p:nvPr>
        </p:nvSpPr>
        <p:spPr>
          <a:xfrm>
            <a:off x="5239150" y="2986800"/>
            <a:ext cx="2299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14" name="Google Shape;114;p22"/>
          <p:cNvSpPr txBox="1">
            <a:spLocks noGrp="1"/>
          </p:cNvSpPr>
          <p:nvPr>
            <p:ph type="subTitle" idx="4"/>
          </p:nvPr>
        </p:nvSpPr>
        <p:spPr>
          <a:xfrm>
            <a:off x="5239150" y="3610100"/>
            <a:ext cx="2299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Four Columns 1">
  <p:cSld name="TITLE_AND_BODY_1_3_1_3">
    <p:bg>
      <p:bgPr>
        <a:solidFill>
          <a:schemeClr val="dk1"/>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17" name="Google Shape;117;p23"/>
          <p:cNvSpPr txBox="1">
            <a:spLocks noGrp="1"/>
          </p:cNvSpPr>
          <p:nvPr>
            <p:ph type="ctrTitle" idx="2"/>
          </p:nvPr>
        </p:nvSpPr>
        <p:spPr>
          <a:xfrm>
            <a:off x="6540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18" name="Google Shape;118;p23"/>
          <p:cNvSpPr txBox="1">
            <a:spLocks noGrp="1"/>
          </p:cNvSpPr>
          <p:nvPr>
            <p:ph type="subTitle" idx="1"/>
          </p:nvPr>
        </p:nvSpPr>
        <p:spPr>
          <a:xfrm>
            <a:off x="6540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9" name="Google Shape;119;p23"/>
          <p:cNvSpPr txBox="1">
            <a:spLocks noGrp="1"/>
          </p:cNvSpPr>
          <p:nvPr>
            <p:ph type="ctrTitle" idx="3"/>
          </p:nvPr>
        </p:nvSpPr>
        <p:spPr>
          <a:xfrm>
            <a:off x="26503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0" name="Google Shape;120;p23"/>
          <p:cNvSpPr txBox="1">
            <a:spLocks noGrp="1"/>
          </p:cNvSpPr>
          <p:nvPr>
            <p:ph type="subTitle" idx="4"/>
          </p:nvPr>
        </p:nvSpPr>
        <p:spPr>
          <a:xfrm>
            <a:off x="26503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1" name="Google Shape;121;p23"/>
          <p:cNvSpPr txBox="1">
            <a:spLocks noGrp="1"/>
          </p:cNvSpPr>
          <p:nvPr>
            <p:ph type="ctrTitle" idx="5"/>
          </p:nvPr>
        </p:nvSpPr>
        <p:spPr>
          <a:xfrm>
            <a:off x="46466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2" name="Google Shape;122;p23"/>
          <p:cNvSpPr txBox="1">
            <a:spLocks noGrp="1"/>
          </p:cNvSpPr>
          <p:nvPr>
            <p:ph type="subTitle" idx="6"/>
          </p:nvPr>
        </p:nvSpPr>
        <p:spPr>
          <a:xfrm>
            <a:off x="46466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3" name="Google Shape;123;p23"/>
          <p:cNvSpPr txBox="1">
            <a:spLocks noGrp="1"/>
          </p:cNvSpPr>
          <p:nvPr>
            <p:ph type="ctrTitle" idx="7"/>
          </p:nvPr>
        </p:nvSpPr>
        <p:spPr>
          <a:xfrm>
            <a:off x="66429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4" name="Google Shape;124;p23"/>
          <p:cNvSpPr txBox="1">
            <a:spLocks noGrp="1"/>
          </p:cNvSpPr>
          <p:nvPr>
            <p:ph type="subTitle" idx="8"/>
          </p:nvPr>
        </p:nvSpPr>
        <p:spPr>
          <a:xfrm>
            <a:off x="66429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TITLE_AND_BODY_1_3_1_4">
    <p:bg>
      <p:bgPr>
        <a:solidFill>
          <a:schemeClr val="dk1"/>
        </a:solid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27" name="Google Shape;127;p24"/>
          <p:cNvSpPr txBox="1">
            <a:spLocks noGrp="1"/>
          </p:cNvSpPr>
          <p:nvPr>
            <p:ph type="ctrTitle" idx="2"/>
          </p:nvPr>
        </p:nvSpPr>
        <p:spPr>
          <a:xfrm>
            <a:off x="10588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8" name="Google Shape;128;p24"/>
          <p:cNvSpPr txBox="1">
            <a:spLocks noGrp="1"/>
          </p:cNvSpPr>
          <p:nvPr>
            <p:ph type="subTitle" idx="1"/>
          </p:nvPr>
        </p:nvSpPr>
        <p:spPr>
          <a:xfrm>
            <a:off x="10588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9" name="Google Shape;129;p24"/>
          <p:cNvSpPr txBox="1">
            <a:spLocks noGrp="1"/>
          </p:cNvSpPr>
          <p:nvPr>
            <p:ph type="ctrTitle" idx="3"/>
          </p:nvPr>
        </p:nvSpPr>
        <p:spPr>
          <a:xfrm>
            <a:off x="35497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0" name="Google Shape;130;p24"/>
          <p:cNvSpPr txBox="1">
            <a:spLocks noGrp="1"/>
          </p:cNvSpPr>
          <p:nvPr>
            <p:ph type="subTitle" idx="4"/>
          </p:nvPr>
        </p:nvSpPr>
        <p:spPr>
          <a:xfrm>
            <a:off x="35497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1" name="Google Shape;131;p24"/>
          <p:cNvSpPr txBox="1">
            <a:spLocks noGrp="1"/>
          </p:cNvSpPr>
          <p:nvPr>
            <p:ph type="ctrTitle" idx="5"/>
          </p:nvPr>
        </p:nvSpPr>
        <p:spPr>
          <a:xfrm>
            <a:off x="60406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2" name="Google Shape;132;p24"/>
          <p:cNvSpPr txBox="1">
            <a:spLocks noGrp="1"/>
          </p:cNvSpPr>
          <p:nvPr>
            <p:ph type="subTitle" idx="6"/>
          </p:nvPr>
        </p:nvSpPr>
        <p:spPr>
          <a:xfrm>
            <a:off x="60406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3" name="Google Shape;133;p24"/>
          <p:cNvSpPr txBox="1">
            <a:spLocks noGrp="1"/>
          </p:cNvSpPr>
          <p:nvPr>
            <p:ph type="ctrTitle" idx="7"/>
          </p:nvPr>
        </p:nvSpPr>
        <p:spPr>
          <a:xfrm>
            <a:off x="10588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4" name="Google Shape;134;p24"/>
          <p:cNvSpPr txBox="1">
            <a:spLocks noGrp="1"/>
          </p:cNvSpPr>
          <p:nvPr>
            <p:ph type="subTitle" idx="8"/>
          </p:nvPr>
        </p:nvSpPr>
        <p:spPr>
          <a:xfrm>
            <a:off x="10588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5" name="Google Shape;135;p24"/>
          <p:cNvSpPr txBox="1">
            <a:spLocks noGrp="1"/>
          </p:cNvSpPr>
          <p:nvPr>
            <p:ph type="ctrTitle" idx="9"/>
          </p:nvPr>
        </p:nvSpPr>
        <p:spPr>
          <a:xfrm>
            <a:off x="35497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6" name="Google Shape;136;p24"/>
          <p:cNvSpPr txBox="1">
            <a:spLocks noGrp="1"/>
          </p:cNvSpPr>
          <p:nvPr>
            <p:ph type="subTitle" idx="13"/>
          </p:nvPr>
        </p:nvSpPr>
        <p:spPr>
          <a:xfrm>
            <a:off x="35497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7" name="Google Shape;137;p24"/>
          <p:cNvSpPr txBox="1">
            <a:spLocks noGrp="1"/>
          </p:cNvSpPr>
          <p:nvPr>
            <p:ph type="ctrTitle" idx="14"/>
          </p:nvPr>
        </p:nvSpPr>
        <p:spPr>
          <a:xfrm>
            <a:off x="60406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8" name="Google Shape;138;p24"/>
          <p:cNvSpPr txBox="1">
            <a:spLocks noGrp="1"/>
          </p:cNvSpPr>
          <p:nvPr>
            <p:ph type="subTitle" idx="15"/>
          </p:nvPr>
        </p:nvSpPr>
        <p:spPr>
          <a:xfrm>
            <a:off x="60406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2">
  <p:cSld name="TITLE_ONLY_1">
    <p:spTree>
      <p:nvGrpSpPr>
        <p:cNvPr id="1" name="Shape 139"/>
        <p:cNvGrpSpPr/>
        <p:nvPr/>
      </p:nvGrpSpPr>
      <p:grpSpPr>
        <a:xfrm>
          <a:off x="0" y="0"/>
          <a:ext cx="0" cy="0"/>
          <a:chOff x="0" y="0"/>
          <a:chExt cx="0" cy="0"/>
        </a:xfrm>
      </p:grpSpPr>
      <p:sp>
        <p:nvSpPr>
          <p:cNvPr id="140" name="Google Shape;14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41" name="Google Shape;141;p25"/>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42" name="Google Shape;142;p25"/>
          <p:cNvSpPr txBox="1">
            <a:spLocks noGrp="1"/>
          </p:cNvSpPr>
          <p:nvPr>
            <p:ph type="title" idx="2"/>
          </p:nvPr>
        </p:nvSpPr>
        <p:spPr>
          <a:xfrm>
            <a:off x="5812775" y="2864009"/>
            <a:ext cx="2332200" cy="50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D5B961"/>
              </a:buClr>
              <a:buSzPts val="1600"/>
              <a:buFont typeface="Montserrat ExtraLight"/>
              <a:buNone/>
              <a:defRPr sz="1600" b="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9pPr>
          </a:lstStyle>
          <a:p>
            <a:endParaRPr/>
          </a:p>
        </p:txBody>
      </p:sp>
      <p:sp>
        <p:nvSpPr>
          <p:cNvPr id="143" name="Google Shape;143;p25"/>
          <p:cNvSpPr txBox="1">
            <a:spLocks noGrp="1"/>
          </p:cNvSpPr>
          <p:nvPr>
            <p:ph type="subTitle" idx="1"/>
          </p:nvPr>
        </p:nvSpPr>
        <p:spPr>
          <a:xfrm>
            <a:off x="5812775" y="3371909"/>
            <a:ext cx="2332200" cy="12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hree Columns   2">
  <p:cSld name="TITLE_AND_BODY_1_3_1_1_1">
    <p:bg>
      <p:bgPr>
        <a:solidFill>
          <a:schemeClr val="dk1"/>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46" name="Google Shape;146;p26"/>
          <p:cNvSpPr txBox="1">
            <a:spLocks noGrp="1"/>
          </p:cNvSpPr>
          <p:nvPr>
            <p:ph type="ctrTitle" idx="2"/>
          </p:nvPr>
        </p:nvSpPr>
        <p:spPr>
          <a:xfrm>
            <a:off x="5301150" y="1230556"/>
            <a:ext cx="2874000" cy="56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Montserrat ExtraLight"/>
              <a:buNone/>
              <a:defRPr sz="1600" b="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47" name="Google Shape;147;p26"/>
          <p:cNvSpPr txBox="1">
            <a:spLocks noGrp="1"/>
          </p:cNvSpPr>
          <p:nvPr>
            <p:ph type="subTitle" idx="1"/>
          </p:nvPr>
        </p:nvSpPr>
        <p:spPr>
          <a:xfrm>
            <a:off x="5301150" y="1605300"/>
            <a:ext cx="2874000" cy="5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48" name="Google Shape;148;p26"/>
          <p:cNvSpPr txBox="1">
            <a:spLocks noGrp="1"/>
          </p:cNvSpPr>
          <p:nvPr>
            <p:ph type="ctrTitle" idx="3"/>
          </p:nvPr>
        </p:nvSpPr>
        <p:spPr>
          <a:xfrm>
            <a:off x="5301150" y="2360156"/>
            <a:ext cx="2874000" cy="56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Montserrat ExtraLight"/>
              <a:buNone/>
              <a:defRPr sz="1600" b="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49" name="Google Shape;149;p26"/>
          <p:cNvSpPr txBox="1">
            <a:spLocks noGrp="1"/>
          </p:cNvSpPr>
          <p:nvPr>
            <p:ph type="subTitle" idx="4"/>
          </p:nvPr>
        </p:nvSpPr>
        <p:spPr>
          <a:xfrm>
            <a:off x="5301150" y="2734900"/>
            <a:ext cx="2874000" cy="5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0" name="Google Shape;150;p26"/>
          <p:cNvSpPr txBox="1">
            <a:spLocks noGrp="1"/>
          </p:cNvSpPr>
          <p:nvPr>
            <p:ph type="ctrTitle" idx="5"/>
          </p:nvPr>
        </p:nvSpPr>
        <p:spPr>
          <a:xfrm>
            <a:off x="5301150" y="3489756"/>
            <a:ext cx="2874000" cy="56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Montserrat ExtraLight"/>
              <a:buNone/>
              <a:defRPr sz="1600" b="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51" name="Google Shape;151;p26"/>
          <p:cNvSpPr txBox="1">
            <a:spLocks noGrp="1"/>
          </p:cNvSpPr>
          <p:nvPr>
            <p:ph type="subTitle" idx="6"/>
          </p:nvPr>
        </p:nvSpPr>
        <p:spPr>
          <a:xfrm>
            <a:off x="5301150" y="3864500"/>
            <a:ext cx="2874000" cy="5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 Credits">
  <p:cSld name="TITLE_AND_BODY_2">
    <p:bg>
      <p:bgPr>
        <a:solidFill>
          <a:schemeClr val="dk1"/>
        </a:solidFill>
        <a:effectLst/>
      </p:bgPr>
    </p:bg>
    <p:spTree>
      <p:nvGrpSpPr>
        <p:cNvPr id="1" name="Shape 152"/>
        <p:cNvGrpSpPr/>
        <p:nvPr/>
      </p:nvGrpSpPr>
      <p:grpSpPr>
        <a:xfrm>
          <a:off x="0" y="0"/>
          <a:ext cx="0" cy="0"/>
          <a:chOff x="0" y="0"/>
          <a:chExt cx="0" cy="0"/>
        </a:xfrm>
      </p:grpSpPr>
      <p:sp>
        <p:nvSpPr>
          <p:cNvPr id="153" name="Google Shape;153;p27"/>
          <p:cNvSpPr txBox="1">
            <a:spLocks noGrp="1"/>
          </p:cNvSpPr>
          <p:nvPr>
            <p:ph type="body" idx="1"/>
          </p:nvPr>
        </p:nvSpPr>
        <p:spPr>
          <a:xfrm>
            <a:off x="4461675" y="1811125"/>
            <a:ext cx="3446700" cy="1348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54" name="Google Shape;154;p27"/>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55" name="Google Shape;155;p27"/>
          <p:cNvSpPr txBox="1"/>
          <p:nvPr/>
        </p:nvSpPr>
        <p:spPr>
          <a:xfrm>
            <a:off x="4461675" y="3532850"/>
            <a:ext cx="3552300" cy="7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1"/>
                </a:solidFill>
                <a:latin typeface="Montserrat"/>
                <a:ea typeface="Montserrat"/>
                <a:cs typeface="Montserrat"/>
                <a:sym typeface="Montserrat"/>
              </a:rPr>
              <a:t>CREDITS: This presentation template was created by Slidesgo, including icons by Flaticon, and infographics &amp; images by Freepik. </a:t>
            </a:r>
            <a:endParaRPr sz="1100">
              <a:solidFill>
                <a:schemeClr val="accent1"/>
              </a:solidFill>
              <a:latin typeface="Montserrat"/>
              <a:ea typeface="Montserrat"/>
              <a:cs typeface="Montserrat"/>
              <a:sym typeface="Montserrat"/>
            </a:endParaRPr>
          </a:p>
          <a:p>
            <a:pPr marL="0" lvl="0" indent="0" algn="l" rtl="0">
              <a:spcBef>
                <a:spcPts val="0"/>
              </a:spcBef>
              <a:spcAft>
                <a:spcPts val="0"/>
              </a:spcAft>
              <a:buNone/>
            </a:pPr>
            <a:endParaRPr sz="1100">
              <a:solidFill>
                <a:schemeClr val="accent1"/>
              </a:solidFill>
              <a:latin typeface="Montserrat"/>
              <a:ea typeface="Montserrat"/>
              <a:cs typeface="Montserrat"/>
              <a:sym typeface="Montserrat"/>
            </a:endParaRPr>
          </a:p>
          <a:p>
            <a:pPr marL="0" lvl="0" indent="0" algn="l" rtl="0">
              <a:spcBef>
                <a:spcPts val="0"/>
              </a:spcBef>
              <a:spcAft>
                <a:spcPts val="0"/>
              </a:spcAft>
              <a:buNone/>
            </a:pPr>
            <a:endParaRPr sz="1100">
              <a:solidFill>
                <a:schemeClr val="accent1"/>
              </a:solidFill>
              <a:latin typeface="Montserrat"/>
              <a:ea typeface="Montserrat"/>
              <a:cs typeface="Montserrat"/>
              <a:sym typeface="Montserrat"/>
            </a:endParaRPr>
          </a:p>
          <a:p>
            <a:pPr marL="0" lvl="0" indent="0" algn="l" rtl="0">
              <a:spcBef>
                <a:spcPts val="0"/>
              </a:spcBef>
              <a:spcAft>
                <a:spcPts val="0"/>
              </a:spcAft>
              <a:buNone/>
            </a:pPr>
            <a:endParaRPr sz="1100">
              <a:solidFill>
                <a:schemeClr val="accent1"/>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SECTION_TITLE_AND_DESCRIPTION_2">
    <p:spTree>
      <p:nvGrpSpPr>
        <p:cNvPr id="1" name="Shape 15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14550" y="1292375"/>
            <a:ext cx="2808000" cy="50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8" name="Google Shape;18;p4"/>
          <p:cNvSpPr txBox="1">
            <a:spLocks noGrp="1"/>
          </p:cNvSpPr>
          <p:nvPr>
            <p:ph type="body" idx="1"/>
          </p:nvPr>
        </p:nvSpPr>
        <p:spPr>
          <a:xfrm>
            <a:off x="1214550" y="2101825"/>
            <a:ext cx="2808000" cy="174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4150" y="1145700"/>
            <a:ext cx="3549600" cy="33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5"/>
          <p:cNvSpPr txBox="1">
            <a:spLocks noGrp="1"/>
          </p:cNvSpPr>
          <p:nvPr>
            <p:ph type="title"/>
          </p:nvPr>
        </p:nvSpPr>
        <p:spPr>
          <a:xfrm>
            <a:off x="2132100" y="367600"/>
            <a:ext cx="4879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2" name="Google Shape;22;p5"/>
          <p:cNvSpPr txBox="1">
            <a:spLocks noGrp="1"/>
          </p:cNvSpPr>
          <p:nvPr>
            <p:ph type="body" idx="2"/>
          </p:nvPr>
        </p:nvSpPr>
        <p:spPr>
          <a:xfrm>
            <a:off x="4870247" y="1145700"/>
            <a:ext cx="3549600" cy="33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 name="Google Shape;25;p6"/>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000000"/>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lvl1pPr lv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8" name="Google Shape;28;p7"/>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p:nvPr/>
        </p:nvSpPr>
        <p:spPr>
          <a:xfrm>
            <a:off x="-24700" y="-32925"/>
            <a:ext cx="9168600" cy="5176500"/>
          </a:xfrm>
          <a:prstGeom prst="rect">
            <a:avLst/>
          </a:pr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8"/>
          <p:cNvSpPr txBox="1">
            <a:spLocks noGrp="1"/>
          </p:cNvSpPr>
          <p:nvPr>
            <p:ph type="title"/>
          </p:nvPr>
        </p:nvSpPr>
        <p:spPr>
          <a:xfrm>
            <a:off x="860225" y="417650"/>
            <a:ext cx="2276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722325" y="1858300"/>
            <a:ext cx="3837000" cy="267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7" name="Google Shape;37;p9"/>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2586300" y="4092450"/>
            <a:ext cx="39714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1400"/>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1" name="Google Shape;41;p10"/>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NOLyXWx-3v9NJityYLXS8dDAbY7FqsLLv_wosCBSQyw/copy"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bstrategyhub.com/tesla-swot-analysis/"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seoaves.com/tesla-swot-analysis/" TargetMode="External"/><Relationship Id="rId5" Type="http://schemas.openxmlformats.org/officeDocument/2006/relationships/hyperlink" Target="https://www.tesla.com/" TargetMode="External"/><Relationship Id="rId4" Type="http://schemas.openxmlformats.org/officeDocument/2006/relationships/hyperlink" Target="https://iide.co/case-studies/swot-analysis-of-tesl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9"/>
          <p:cNvSpPr txBox="1">
            <a:spLocks noGrp="1"/>
          </p:cNvSpPr>
          <p:nvPr>
            <p:ph type="ctrTitle"/>
          </p:nvPr>
        </p:nvSpPr>
        <p:spPr>
          <a:xfrm>
            <a:off x="1070400" y="1778125"/>
            <a:ext cx="7003200" cy="12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b="1">
                <a:latin typeface="Montserrat"/>
                <a:ea typeface="Montserrat"/>
                <a:cs typeface="Montserrat"/>
                <a:sym typeface="Montserrat"/>
              </a:rPr>
              <a:t>SWOT ANALYSIS OF TESLA</a:t>
            </a:r>
            <a:endParaRPr sz="3500">
              <a:solidFill>
                <a:schemeClr val="lt1"/>
              </a:solidFill>
            </a:endParaRPr>
          </a:p>
        </p:txBody>
      </p:sp>
      <p:sp>
        <p:nvSpPr>
          <p:cNvPr id="162" name="Google Shape;162;p29"/>
          <p:cNvSpPr txBox="1">
            <a:spLocks noGrp="1"/>
          </p:cNvSpPr>
          <p:nvPr>
            <p:ph type="subTitle" idx="1"/>
          </p:nvPr>
        </p:nvSpPr>
        <p:spPr>
          <a:xfrm>
            <a:off x="1491150" y="3573350"/>
            <a:ext cx="61617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               Sonu Kumar Kushwaha   2K19/CO/374</a:t>
            </a:r>
            <a:endParaRPr b="1" dirty="0">
              <a:solidFill>
                <a:schemeClr val="lt1"/>
              </a:solidFill>
            </a:endParaRPr>
          </a:p>
        </p:txBody>
      </p:sp>
      <p:pic>
        <p:nvPicPr>
          <p:cNvPr id="163" name="Google Shape;163;p29"/>
          <p:cNvPicPr preferRelativeResize="0"/>
          <p:nvPr/>
        </p:nvPicPr>
        <p:blipFill>
          <a:blip r:embed="rId4">
            <a:alphaModFix/>
          </a:blip>
          <a:stretch>
            <a:fillRect/>
          </a:stretch>
        </p:blipFill>
        <p:spPr>
          <a:xfrm>
            <a:off x="3196300" y="50225"/>
            <a:ext cx="2425236" cy="24252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352900" y="370175"/>
            <a:ext cx="3285300" cy="16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BEST IN CLASS ELECTRIC CARS</a:t>
            </a:r>
            <a:endParaRPr sz="3300"/>
          </a:p>
        </p:txBody>
      </p:sp>
      <p:sp>
        <p:nvSpPr>
          <p:cNvPr id="264" name="Google Shape;264;p38"/>
          <p:cNvSpPr txBox="1">
            <a:spLocks noGrp="1"/>
          </p:cNvSpPr>
          <p:nvPr>
            <p:ph type="subTitle" idx="4294967295"/>
          </p:nvPr>
        </p:nvSpPr>
        <p:spPr>
          <a:xfrm>
            <a:off x="4412775" y="370175"/>
            <a:ext cx="4015800" cy="17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t>Tesla's electric cars have shown to be capable of travelling long distances. Tesla Model S will take you the farthest, with a single battery charge lasting up to 600 kilometres. Opel Ampera, which has a range of 520 kilometres, is the closest competitor.</a:t>
            </a:r>
            <a:endParaRPr sz="1500"/>
          </a:p>
        </p:txBody>
      </p:sp>
      <p:pic>
        <p:nvPicPr>
          <p:cNvPr id="265" name="Google Shape;265;p38"/>
          <p:cNvPicPr preferRelativeResize="0"/>
          <p:nvPr/>
        </p:nvPicPr>
        <p:blipFill>
          <a:blip r:embed="rId3">
            <a:alphaModFix/>
          </a:blip>
          <a:stretch>
            <a:fillRect/>
          </a:stretch>
        </p:blipFill>
        <p:spPr>
          <a:xfrm>
            <a:off x="2234713" y="2415200"/>
            <a:ext cx="5949876" cy="2187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9"/>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WEAKNESS</a:t>
            </a:r>
            <a:endParaRPr/>
          </a:p>
        </p:txBody>
      </p:sp>
      <p:sp>
        <p:nvSpPr>
          <p:cNvPr id="271" name="Google Shape;271;p39"/>
          <p:cNvSpPr txBox="1">
            <a:spLocks noGrp="1"/>
          </p:cNvSpPr>
          <p:nvPr>
            <p:ph type="title" idx="2"/>
          </p:nvPr>
        </p:nvSpPr>
        <p:spPr>
          <a:xfrm>
            <a:off x="4931325" y="1117900"/>
            <a:ext cx="11364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pic>
        <p:nvPicPr>
          <p:cNvPr id="272" name="Google Shape;272;p39"/>
          <p:cNvPicPr preferRelativeResize="0"/>
          <p:nvPr/>
        </p:nvPicPr>
        <p:blipFill>
          <a:blip r:embed="rId3">
            <a:alphaModFix/>
          </a:blip>
          <a:stretch>
            <a:fillRect/>
          </a:stretch>
        </p:blipFill>
        <p:spPr>
          <a:xfrm>
            <a:off x="-32822" y="1010059"/>
            <a:ext cx="4489800" cy="2967445"/>
          </a:xfrm>
          <a:prstGeom prst="rect">
            <a:avLst/>
          </a:prstGeom>
          <a:noFill/>
          <a:ln>
            <a:noFill/>
          </a:ln>
        </p:spPr>
      </p:pic>
      <p:sp>
        <p:nvSpPr>
          <p:cNvPr id="273" name="Google Shape;273;p39"/>
          <p:cNvSpPr/>
          <p:nvPr/>
        </p:nvSpPr>
        <p:spPr>
          <a:xfrm rot="10800000">
            <a:off x="6704613" y="1152475"/>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9"/>
          <p:cNvCxnSpPr>
            <a:endCxn id="273" idx="0"/>
          </p:cNvCxnSpPr>
          <p:nvPr/>
        </p:nvCxnSpPr>
        <p:spPr>
          <a:xfrm rot="10800000" flipH="1">
            <a:off x="6974763" y="1715575"/>
            <a:ext cx="11400" cy="667200"/>
          </a:xfrm>
          <a:prstGeom prst="straightConnector1">
            <a:avLst/>
          </a:prstGeom>
          <a:noFill/>
          <a:ln w="9525" cap="flat" cmpd="sng">
            <a:solidFill>
              <a:srgbClr val="D5B961"/>
            </a:solidFill>
            <a:prstDash val="solid"/>
            <a:round/>
            <a:headEnd type="none" w="med" len="med"/>
            <a:tailEnd type="none" w="med" len="med"/>
          </a:ln>
        </p:spPr>
      </p:cxnSp>
      <p:grpSp>
        <p:nvGrpSpPr>
          <p:cNvPr id="275" name="Google Shape;275;p39"/>
          <p:cNvGrpSpPr/>
          <p:nvPr/>
        </p:nvGrpSpPr>
        <p:grpSpPr>
          <a:xfrm rot="10800000">
            <a:off x="6819781" y="1316990"/>
            <a:ext cx="332761" cy="234066"/>
            <a:chOff x="7989683" y="2350207"/>
            <a:chExt cx="332761" cy="234066"/>
          </a:xfrm>
        </p:grpSpPr>
        <p:sp>
          <p:nvSpPr>
            <p:cNvPr id="276" name="Google Shape;276;p39"/>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ctrTitle" idx="4294967295"/>
          </p:nvPr>
        </p:nvSpPr>
        <p:spPr>
          <a:xfrm>
            <a:off x="229900" y="233500"/>
            <a:ext cx="4146000" cy="4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MANUFACTURING COMPLEXITY</a:t>
            </a:r>
            <a:endParaRPr sz="1800"/>
          </a:p>
        </p:txBody>
      </p:sp>
      <p:sp>
        <p:nvSpPr>
          <p:cNvPr id="287" name="Google Shape;287;p40"/>
          <p:cNvSpPr txBox="1">
            <a:spLocks noGrp="1"/>
          </p:cNvSpPr>
          <p:nvPr>
            <p:ph type="subTitle" idx="1"/>
          </p:nvPr>
        </p:nvSpPr>
        <p:spPr>
          <a:xfrm>
            <a:off x="270100" y="643900"/>
            <a:ext cx="4065600" cy="20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 has been able to compete with the world's major vehicle companies in a short period of time. The greater the degree of innovation, the greater the mechanical difficulties and production risk. Tesla has had a history of launch, manufacturing, and ramp-up delays. It continues to be one of its most pressing issues, since it is unable to reach high manufacturing volumes.</a:t>
            </a:r>
            <a:endParaRPr/>
          </a:p>
        </p:txBody>
      </p:sp>
      <p:sp>
        <p:nvSpPr>
          <p:cNvPr id="288" name="Google Shape;288;p40"/>
          <p:cNvSpPr txBox="1">
            <a:spLocks noGrp="1"/>
          </p:cNvSpPr>
          <p:nvPr>
            <p:ph type="ctrTitle" idx="4294967295"/>
          </p:nvPr>
        </p:nvSpPr>
        <p:spPr>
          <a:xfrm>
            <a:off x="4516625" y="233500"/>
            <a:ext cx="3202800" cy="4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LOW PRODUCTION:</a:t>
            </a:r>
            <a:endParaRPr sz="1800"/>
          </a:p>
        </p:txBody>
      </p:sp>
      <p:sp>
        <p:nvSpPr>
          <p:cNvPr id="289" name="Google Shape;289;p40"/>
          <p:cNvSpPr txBox="1">
            <a:spLocks noGrp="1"/>
          </p:cNvSpPr>
          <p:nvPr>
            <p:ph type="subTitle" idx="1"/>
          </p:nvPr>
        </p:nvSpPr>
        <p:spPr>
          <a:xfrm>
            <a:off x="4516625" y="643888"/>
            <a:ext cx="4065600" cy="20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 is without a doubt the pioneer of true energy-saving automobiles. However, none of its models have been able to sell in large numbers. Even now, as the business prepares to mass-produce Model 3 vehicles,there are challenges in terms of manufacturing costs and managerial resources.</a:t>
            </a:r>
            <a:endParaRPr/>
          </a:p>
        </p:txBody>
      </p:sp>
      <p:sp>
        <p:nvSpPr>
          <p:cNvPr id="290" name="Google Shape;290;p40"/>
          <p:cNvSpPr txBox="1">
            <a:spLocks noGrp="1"/>
          </p:cNvSpPr>
          <p:nvPr>
            <p:ph type="ctrTitle" idx="4294967295"/>
          </p:nvPr>
        </p:nvSpPr>
        <p:spPr>
          <a:xfrm>
            <a:off x="2906075" y="2900538"/>
            <a:ext cx="2879100" cy="4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LIMITED PRESENCE:</a:t>
            </a:r>
            <a:endParaRPr sz="1800"/>
          </a:p>
        </p:txBody>
      </p:sp>
      <p:sp>
        <p:nvSpPr>
          <p:cNvPr id="291" name="Google Shape;291;p40"/>
          <p:cNvSpPr txBox="1">
            <a:spLocks noGrp="1"/>
          </p:cNvSpPr>
          <p:nvPr>
            <p:ph type="subTitle" idx="1"/>
          </p:nvPr>
        </p:nvSpPr>
        <p:spPr>
          <a:xfrm>
            <a:off x="1132025" y="3453550"/>
            <a:ext cx="6427200" cy="13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Tesla yearly sales are fast increasing, the United States remains the company's largest market. Outside of the United States and China, Tesla's sales channels are inadequate, hampered by competitors' global distribution networks.</a:t>
            </a:r>
            <a:endParaRPr/>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5328000" y="493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TARGET AUDIENCE</a:t>
            </a:r>
            <a:endParaRPr/>
          </a:p>
        </p:txBody>
      </p:sp>
      <p:sp>
        <p:nvSpPr>
          <p:cNvPr id="297" name="Google Shape;297;p41"/>
          <p:cNvSpPr txBox="1">
            <a:spLocks noGrp="1"/>
          </p:cNvSpPr>
          <p:nvPr>
            <p:ph type="title"/>
          </p:nvPr>
        </p:nvSpPr>
        <p:spPr>
          <a:xfrm>
            <a:off x="958475" y="1001500"/>
            <a:ext cx="2808000" cy="39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AGE &amp; GENDER</a:t>
            </a:r>
            <a:endParaRPr sz="1400"/>
          </a:p>
        </p:txBody>
      </p:sp>
      <p:grpSp>
        <p:nvGrpSpPr>
          <p:cNvPr id="298" name="Google Shape;298;p41"/>
          <p:cNvGrpSpPr/>
          <p:nvPr/>
        </p:nvGrpSpPr>
        <p:grpSpPr>
          <a:xfrm>
            <a:off x="1044120" y="1662742"/>
            <a:ext cx="1166472" cy="1028447"/>
            <a:chOff x="4049800" y="640400"/>
            <a:chExt cx="858900" cy="858900"/>
          </a:xfrm>
        </p:grpSpPr>
        <p:sp>
          <p:nvSpPr>
            <p:cNvPr id="299" name="Google Shape;299;p41"/>
            <p:cNvSpPr/>
            <p:nvPr/>
          </p:nvSpPr>
          <p:spPr>
            <a:xfrm>
              <a:off x="4049800" y="640400"/>
              <a:ext cx="858900" cy="858900"/>
            </a:xfrm>
            <a:prstGeom prst="donut">
              <a:avLst>
                <a:gd name="adj" fmla="val 843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a:off x="4049800" y="640400"/>
              <a:ext cx="858900" cy="858900"/>
            </a:xfrm>
            <a:prstGeom prst="blockArc">
              <a:avLst>
                <a:gd name="adj1" fmla="val 16529224"/>
                <a:gd name="adj2" fmla="val 1985067"/>
                <a:gd name="adj3" fmla="val 8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41"/>
          <p:cNvGrpSpPr/>
          <p:nvPr/>
        </p:nvGrpSpPr>
        <p:grpSpPr>
          <a:xfrm>
            <a:off x="2514871" y="1662742"/>
            <a:ext cx="1166472" cy="1028447"/>
            <a:chOff x="4049800" y="640400"/>
            <a:chExt cx="858900" cy="858900"/>
          </a:xfrm>
        </p:grpSpPr>
        <p:sp>
          <p:nvSpPr>
            <p:cNvPr id="302" name="Google Shape;302;p41"/>
            <p:cNvSpPr/>
            <p:nvPr/>
          </p:nvSpPr>
          <p:spPr>
            <a:xfrm>
              <a:off x="4049800" y="640400"/>
              <a:ext cx="858900" cy="858900"/>
            </a:xfrm>
            <a:prstGeom prst="donut">
              <a:avLst>
                <a:gd name="adj" fmla="val 843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a:off x="4049800" y="640400"/>
              <a:ext cx="858900" cy="858900"/>
            </a:xfrm>
            <a:prstGeom prst="blockArc">
              <a:avLst>
                <a:gd name="adj1" fmla="val 8584068"/>
                <a:gd name="adj2" fmla="val 1985067"/>
                <a:gd name="adj3" fmla="val 8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4" name="Google Shape;304;p41" title="Gráfico">
            <a:hlinkClick r:id="rId3"/>
          </p:cNvPr>
          <p:cNvPicPr preferRelativeResize="0"/>
          <p:nvPr/>
        </p:nvPicPr>
        <p:blipFill rotWithShape="1">
          <a:blip r:embed="rId4">
            <a:alphaModFix/>
          </a:blip>
          <a:srcRect/>
          <a:stretch/>
        </p:blipFill>
        <p:spPr>
          <a:xfrm>
            <a:off x="958475" y="3013175"/>
            <a:ext cx="2807976" cy="1485025"/>
          </a:xfrm>
          <a:prstGeom prst="rect">
            <a:avLst/>
          </a:prstGeom>
          <a:noFill/>
          <a:ln>
            <a:noFill/>
          </a:ln>
        </p:spPr>
      </p:pic>
      <p:grpSp>
        <p:nvGrpSpPr>
          <p:cNvPr id="305" name="Google Shape;305;p41"/>
          <p:cNvGrpSpPr/>
          <p:nvPr/>
        </p:nvGrpSpPr>
        <p:grpSpPr>
          <a:xfrm>
            <a:off x="2865503" y="1940453"/>
            <a:ext cx="464651" cy="525602"/>
            <a:chOff x="6974158" y="2789537"/>
            <a:chExt cx="255247" cy="327458"/>
          </a:xfrm>
        </p:grpSpPr>
        <p:sp>
          <p:nvSpPr>
            <p:cNvPr id="306" name="Google Shape;306;p41"/>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41"/>
          <p:cNvGrpSpPr/>
          <p:nvPr/>
        </p:nvGrpSpPr>
        <p:grpSpPr>
          <a:xfrm>
            <a:off x="1404692" y="1941379"/>
            <a:ext cx="444708" cy="523767"/>
            <a:chOff x="7530697" y="2790299"/>
            <a:chExt cx="244291" cy="326314"/>
          </a:xfrm>
        </p:grpSpPr>
        <p:sp>
          <p:nvSpPr>
            <p:cNvPr id="313" name="Google Shape;313;p41"/>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41"/>
          <p:cNvSpPr txBox="1">
            <a:spLocks noGrp="1"/>
          </p:cNvSpPr>
          <p:nvPr>
            <p:ph type="subTitle" idx="1"/>
          </p:nvPr>
        </p:nvSpPr>
        <p:spPr>
          <a:xfrm>
            <a:off x="4741275" y="1570800"/>
            <a:ext cx="4200300" cy="22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Tesla's goal was to provide premium products to a small market while maintaining a premium automobile corporate image. Because of the high product prices, the market is small, making expansion difficult. Despite its reduced price, Tesla's Model 3 appeals to a wider audience, yet it still only reaches a small number of individuals.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OPPORTUNITIES</a:t>
            </a:r>
            <a:endParaRPr/>
          </a:p>
        </p:txBody>
      </p:sp>
      <p:sp>
        <p:nvSpPr>
          <p:cNvPr id="325" name="Google Shape;325;p42"/>
          <p:cNvSpPr txBox="1">
            <a:spLocks noGrp="1"/>
          </p:cNvSpPr>
          <p:nvPr>
            <p:ph type="title" idx="2"/>
          </p:nvPr>
        </p:nvSpPr>
        <p:spPr>
          <a:xfrm>
            <a:off x="4931325" y="1117900"/>
            <a:ext cx="11364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pic>
        <p:nvPicPr>
          <p:cNvPr id="326" name="Google Shape;326;p42"/>
          <p:cNvPicPr preferRelativeResize="0"/>
          <p:nvPr/>
        </p:nvPicPr>
        <p:blipFill>
          <a:blip r:embed="rId3">
            <a:alphaModFix/>
          </a:blip>
          <a:stretch>
            <a:fillRect/>
          </a:stretch>
        </p:blipFill>
        <p:spPr>
          <a:xfrm>
            <a:off x="-32822" y="1010059"/>
            <a:ext cx="4489800" cy="2967445"/>
          </a:xfrm>
          <a:prstGeom prst="rect">
            <a:avLst/>
          </a:prstGeom>
          <a:noFill/>
          <a:ln>
            <a:noFill/>
          </a:ln>
        </p:spPr>
      </p:pic>
      <p:sp>
        <p:nvSpPr>
          <p:cNvPr id="327" name="Google Shape;327;p42"/>
          <p:cNvSpPr/>
          <p:nvPr/>
        </p:nvSpPr>
        <p:spPr>
          <a:xfrm>
            <a:off x="7006938" y="120880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 name="Google Shape;328;p42"/>
          <p:cNvCxnSpPr>
            <a:stCxn id="327" idx="4"/>
          </p:cNvCxnSpPr>
          <p:nvPr/>
        </p:nvCxnSpPr>
        <p:spPr>
          <a:xfrm>
            <a:off x="7288488" y="1771900"/>
            <a:ext cx="1800" cy="298500"/>
          </a:xfrm>
          <a:prstGeom prst="straightConnector1">
            <a:avLst/>
          </a:prstGeom>
          <a:noFill/>
          <a:ln w="9525" cap="flat" cmpd="sng">
            <a:solidFill>
              <a:srgbClr val="D5B961"/>
            </a:solidFill>
            <a:prstDash val="solid"/>
            <a:round/>
            <a:headEnd type="none" w="med" len="med"/>
            <a:tailEnd type="none" w="med" len="med"/>
          </a:ln>
        </p:spPr>
      </p:cxnSp>
      <p:sp>
        <p:nvSpPr>
          <p:cNvPr id="329" name="Google Shape;329;p42"/>
          <p:cNvSpPr/>
          <p:nvPr/>
        </p:nvSpPr>
        <p:spPr>
          <a:xfrm>
            <a:off x="7173533" y="1308281"/>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idx="2"/>
          </p:nvPr>
        </p:nvSpPr>
        <p:spPr>
          <a:xfrm>
            <a:off x="965111" y="690493"/>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35" name="Google Shape;335;p43"/>
          <p:cNvSpPr txBox="1">
            <a:spLocks noGrp="1"/>
          </p:cNvSpPr>
          <p:nvPr>
            <p:ph type="ctrTitle"/>
          </p:nvPr>
        </p:nvSpPr>
        <p:spPr>
          <a:xfrm>
            <a:off x="2756375" y="717375"/>
            <a:ext cx="22191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LESS EXPENSIVE CARS</a:t>
            </a:r>
            <a:endParaRPr/>
          </a:p>
        </p:txBody>
      </p:sp>
      <p:sp>
        <p:nvSpPr>
          <p:cNvPr id="336" name="Google Shape;336;p43"/>
          <p:cNvSpPr txBox="1">
            <a:spLocks noGrp="1"/>
          </p:cNvSpPr>
          <p:nvPr>
            <p:ph type="subTitle" idx="1"/>
          </p:nvPr>
        </p:nvSpPr>
        <p:spPr>
          <a:xfrm>
            <a:off x="5144100" y="660000"/>
            <a:ext cx="3676200" cy="123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Tesla recently released the Model 3, an inexpensive version of the Model S with less range, power, and features, a fantastic opportunity for Tesla to grow their audience market.</a:t>
            </a:r>
            <a:endParaRPr/>
          </a:p>
        </p:txBody>
      </p:sp>
      <p:sp>
        <p:nvSpPr>
          <p:cNvPr id="337" name="Google Shape;337;p43"/>
          <p:cNvSpPr txBox="1">
            <a:spLocks noGrp="1"/>
          </p:cNvSpPr>
          <p:nvPr>
            <p:ph type="ctrTitle" idx="6"/>
          </p:nvPr>
        </p:nvSpPr>
        <p:spPr>
          <a:xfrm>
            <a:off x="2756375" y="2691350"/>
            <a:ext cx="2219100" cy="90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SALES EXPANSION GLOBALLY</a:t>
            </a:r>
            <a:endParaRPr/>
          </a:p>
        </p:txBody>
      </p:sp>
      <p:sp>
        <p:nvSpPr>
          <p:cNvPr id="338" name="Google Shape;338;p43"/>
          <p:cNvSpPr txBox="1">
            <a:spLocks noGrp="1"/>
          </p:cNvSpPr>
          <p:nvPr>
            <p:ph type="title" idx="8"/>
          </p:nvPr>
        </p:nvSpPr>
        <p:spPr>
          <a:xfrm>
            <a:off x="965111" y="2733421"/>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339" name="Google Shape;339;p43"/>
          <p:cNvSpPr txBox="1">
            <a:spLocks noGrp="1"/>
          </p:cNvSpPr>
          <p:nvPr>
            <p:ph type="subTitle" idx="1"/>
          </p:nvPr>
        </p:nvSpPr>
        <p:spPr>
          <a:xfrm>
            <a:off x="5144100" y="2387750"/>
            <a:ext cx="3676200" cy="173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Right now, the company's most important potential is the Asian market, which is still underserved in the automotive and renewable energy sectors. Especially in light of Tesla's desire to grow its worldwide market in order to improve its financial stability and market presence.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title" idx="2"/>
          </p:nvPr>
        </p:nvSpPr>
        <p:spPr>
          <a:xfrm>
            <a:off x="965111" y="690493"/>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345" name="Google Shape;345;p44"/>
          <p:cNvSpPr txBox="1">
            <a:spLocks noGrp="1"/>
          </p:cNvSpPr>
          <p:nvPr>
            <p:ph type="ctrTitle"/>
          </p:nvPr>
        </p:nvSpPr>
        <p:spPr>
          <a:xfrm>
            <a:off x="2756375" y="717375"/>
            <a:ext cx="22191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OF SUSTAINABILITY</a:t>
            </a:r>
            <a:endParaRPr/>
          </a:p>
        </p:txBody>
      </p:sp>
      <p:sp>
        <p:nvSpPr>
          <p:cNvPr id="346" name="Google Shape;346;p44"/>
          <p:cNvSpPr txBox="1">
            <a:spLocks noGrp="1"/>
          </p:cNvSpPr>
          <p:nvPr>
            <p:ph type="subTitle" idx="1"/>
          </p:nvPr>
        </p:nvSpPr>
        <p:spPr>
          <a:xfrm>
            <a:off x="5144100" y="660050"/>
            <a:ext cx="3833400" cy="17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During the shift from fossil fuels to sustainable energy, demand for sustainable products skyrocketed. Tesla is one of the few firms that is developing renewable energy and electric car goods. As a result, demand for its goods and possibilities is increasing every day, and the company's market share is increasing as well.</a:t>
            </a:r>
            <a:endParaRPr/>
          </a:p>
        </p:txBody>
      </p:sp>
      <p:sp>
        <p:nvSpPr>
          <p:cNvPr id="347" name="Google Shape;347;p44"/>
          <p:cNvSpPr txBox="1">
            <a:spLocks noGrp="1"/>
          </p:cNvSpPr>
          <p:nvPr>
            <p:ph type="ctrTitle" idx="6"/>
          </p:nvPr>
        </p:nvSpPr>
        <p:spPr>
          <a:xfrm>
            <a:off x="2756375" y="2811175"/>
            <a:ext cx="2219100" cy="90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AUTOMATED DRIVING TECHNOLOGY</a:t>
            </a:r>
            <a:endParaRPr/>
          </a:p>
        </p:txBody>
      </p:sp>
      <p:sp>
        <p:nvSpPr>
          <p:cNvPr id="348" name="Google Shape;348;p44"/>
          <p:cNvSpPr txBox="1">
            <a:spLocks noGrp="1"/>
          </p:cNvSpPr>
          <p:nvPr>
            <p:ph type="title" idx="8"/>
          </p:nvPr>
        </p:nvSpPr>
        <p:spPr>
          <a:xfrm>
            <a:off x="965111" y="285324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49" name="Google Shape;349;p44"/>
          <p:cNvSpPr txBox="1">
            <a:spLocks noGrp="1"/>
          </p:cNvSpPr>
          <p:nvPr>
            <p:ph type="subTitle" idx="1"/>
          </p:nvPr>
        </p:nvSpPr>
        <p:spPr>
          <a:xfrm>
            <a:off x="5144100" y="2678750"/>
            <a:ext cx="3676200" cy="192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Tesla's autopilot technology is regarded as one of the most successful systems in terms of showing safety and convenience across the world. This type of technology is substantial enough in the automobile business to be considered a reform. The electric car developed by the tesla has a lot of potential for the future of autos.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THREATS</a:t>
            </a:r>
            <a:endParaRPr/>
          </a:p>
        </p:txBody>
      </p:sp>
      <p:sp>
        <p:nvSpPr>
          <p:cNvPr id="355" name="Google Shape;355;p45"/>
          <p:cNvSpPr txBox="1">
            <a:spLocks noGrp="1"/>
          </p:cNvSpPr>
          <p:nvPr>
            <p:ph type="title" idx="2"/>
          </p:nvPr>
        </p:nvSpPr>
        <p:spPr>
          <a:xfrm>
            <a:off x="4931325" y="1117900"/>
            <a:ext cx="11364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pic>
        <p:nvPicPr>
          <p:cNvPr id="356" name="Google Shape;356;p45"/>
          <p:cNvPicPr preferRelativeResize="0"/>
          <p:nvPr/>
        </p:nvPicPr>
        <p:blipFill>
          <a:blip r:embed="rId3">
            <a:alphaModFix/>
          </a:blip>
          <a:stretch>
            <a:fillRect/>
          </a:stretch>
        </p:blipFill>
        <p:spPr>
          <a:xfrm>
            <a:off x="-32822" y="1010059"/>
            <a:ext cx="4489800" cy="2967445"/>
          </a:xfrm>
          <a:prstGeom prst="rect">
            <a:avLst/>
          </a:prstGeom>
          <a:noFill/>
          <a:ln>
            <a:noFill/>
          </a:ln>
        </p:spPr>
      </p:pic>
      <p:sp>
        <p:nvSpPr>
          <p:cNvPr id="357" name="Google Shape;357;p45"/>
          <p:cNvSpPr/>
          <p:nvPr/>
        </p:nvSpPr>
        <p:spPr>
          <a:xfrm rot="10800000">
            <a:off x="6658413" y="101005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 name="Google Shape;358;p45"/>
          <p:cNvCxnSpPr>
            <a:endCxn id="357" idx="0"/>
          </p:cNvCxnSpPr>
          <p:nvPr/>
        </p:nvCxnSpPr>
        <p:spPr>
          <a:xfrm rot="10800000">
            <a:off x="6939963" y="1573150"/>
            <a:ext cx="0" cy="685500"/>
          </a:xfrm>
          <a:prstGeom prst="straightConnector1">
            <a:avLst/>
          </a:prstGeom>
          <a:noFill/>
          <a:ln w="9525" cap="flat" cmpd="sng">
            <a:solidFill>
              <a:srgbClr val="D5B961"/>
            </a:solidFill>
            <a:prstDash val="solid"/>
            <a:round/>
            <a:headEnd type="none" w="med" len="med"/>
            <a:tailEnd type="none" w="med" len="med"/>
          </a:ln>
        </p:spPr>
      </p:cxnSp>
      <p:grpSp>
        <p:nvGrpSpPr>
          <p:cNvPr id="359" name="Google Shape;359;p45"/>
          <p:cNvGrpSpPr/>
          <p:nvPr/>
        </p:nvGrpSpPr>
        <p:grpSpPr>
          <a:xfrm rot="10800000">
            <a:off x="6749755" y="1110040"/>
            <a:ext cx="380393" cy="363118"/>
            <a:chOff x="4126815" y="2760704"/>
            <a:chExt cx="380393" cy="363118"/>
          </a:xfrm>
        </p:grpSpPr>
        <p:sp>
          <p:nvSpPr>
            <p:cNvPr id="360" name="Google Shape;360;p45"/>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5"/>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5"/>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5"/>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6"/>
          <p:cNvSpPr txBox="1">
            <a:spLocks noGrp="1"/>
          </p:cNvSpPr>
          <p:nvPr>
            <p:ph type="title"/>
          </p:nvPr>
        </p:nvSpPr>
        <p:spPr>
          <a:xfrm>
            <a:off x="42800" y="905800"/>
            <a:ext cx="4572000" cy="93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TOYOTA, HYUNDAI, </a:t>
            </a:r>
            <a:endParaRPr/>
          </a:p>
          <a:p>
            <a:pPr marL="0" lvl="0" indent="0" algn="ctr" rtl="0">
              <a:spcBef>
                <a:spcPts val="0"/>
              </a:spcBef>
              <a:spcAft>
                <a:spcPts val="0"/>
              </a:spcAft>
              <a:buNone/>
            </a:pPr>
            <a:r>
              <a:rPr lang="en"/>
              <a:t>KIA, MAHENDRA, FORD</a:t>
            </a:r>
            <a:endParaRPr/>
          </a:p>
        </p:txBody>
      </p:sp>
      <p:sp>
        <p:nvSpPr>
          <p:cNvPr id="369" name="Google Shape;369;p46"/>
          <p:cNvSpPr txBox="1">
            <a:spLocks noGrp="1"/>
          </p:cNvSpPr>
          <p:nvPr>
            <p:ph type="subTitle" idx="1"/>
          </p:nvPr>
        </p:nvSpPr>
        <p:spPr>
          <a:xfrm>
            <a:off x="802875" y="1844525"/>
            <a:ext cx="3600300" cy="12777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Traditional Gas Powered Vehicles</a:t>
            </a:r>
            <a:endParaRPr/>
          </a:p>
          <a:p>
            <a:pPr marL="457200" lvl="0" indent="-317500" algn="l" rtl="0">
              <a:lnSpc>
                <a:spcPct val="150000"/>
              </a:lnSpc>
              <a:spcBef>
                <a:spcPts val="0"/>
              </a:spcBef>
              <a:spcAft>
                <a:spcPts val="0"/>
              </a:spcAft>
              <a:buSzPts val="1400"/>
              <a:buChar char="●"/>
            </a:pPr>
            <a:r>
              <a:rPr lang="en"/>
              <a:t>Same Old Design</a:t>
            </a:r>
            <a:endParaRPr/>
          </a:p>
          <a:p>
            <a:pPr marL="457200" lvl="0" indent="-317500" algn="l" rtl="0">
              <a:lnSpc>
                <a:spcPct val="150000"/>
              </a:lnSpc>
              <a:spcBef>
                <a:spcPts val="0"/>
              </a:spcBef>
              <a:spcAft>
                <a:spcPts val="0"/>
              </a:spcAft>
              <a:buSzPts val="1400"/>
              <a:buChar char="●"/>
            </a:pPr>
            <a:r>
              <a:rPr lang="en"/>
              <a:t>Inferior Interior</a:t>
            </a:r>
            <a:endParaRPr/>
          </a:p>
          <a:p>
            <a:pPr marL="457200" lvl="0" indent="-317500" algn="l" rtl="0">
              <a:lnSpc>
                <a:spcPct val="150000"/>
              </a:lnSpc>
              <a:spcBef>
                <a:spcPts val="0"/>
              </a:spcBef>
              <a:spcAft>
                <a:spcPts val="0"/>
              </a:spcAft>
              <a:buSzPts val="1400"/>
              <a:buChar char="●"/>
            </a:pPr>
            <a:r>
              <a:rPr lang="en"/>
              <a:t>Manual Driving</a:t>
            </a:r>
            <a:endParaRPr/>
          </a:p>
        </p:txBody>
      </p:sp>
      <p:sp>
        <p:nvSpPr>
          <p:cNvPr id="370" name="Google Shape;370;p46"/>
          <p:cNvSpPr txBox="1">
            <a:spLocks noGrp="1"/>
          </p:cNvSpPr>
          <p:nvPr>
            <p:ph type="title" idx="2"/>
          </p:nvPr>
        </p:nvSpPr>
        <p:spPr>
          <a:xfrm>
            <a:off x="5369925" y="1121200"/>
            <a:ext cx="24144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TESLA</a:t>
            </a:r>
            <a:endParaRPr/>
          </a:p>
        </p:txBody>
      </p:sp>
      <p:sp>
        <p:nvSpPr>
          <p:cNvPr id="371" name="Google Shape;371;p46"/>
          <p:cNvSpPr txBox="1">
            <a:spLocks noGrp="1"/>
          </p:cNvSpPr>
          <p:nvPr>
            <p:ph type="subTitle" idx="3"/>
          </p:nvPr>
        </p:nvSpPr>
        <p:spPr>
          <a:xfrm>
            <a:off x="5284275" y="1844525"/>
            <a:ext cx="3370500" cy="12777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Electric Powered Vehicles</a:t>
            </a:r>
            <a:endParaRPr/>
          </a:p>
          <a:p>
            <a:pPr marL="457200" lvl="0" indent="-317500" algn="l" rtl="0">
              <a:lnSpc>
                <a:spcPct val="150000"/>
              </a:lnSpc>
              <a:spcBef>
                <a:spcPts val="0"/>
              </a:spcBef>
              <a:spcAft>
                <a:spcPts val="0"/>
              </a:spcAft>
              <a:buSzPts val="1400"/>
              <a:buChar char="●"/>
            </a:pPr>
            <a:r>
              <a:rPr lang="en"/>
              <a:t>Modern Design</a:t>
            </a:r>
            <a:endParaRPr/>
          </a:p>
          <a:p>
            <a:pPr marL="457200" lvl="0" indent="-317500" algn="l" rtl="0">
              <a:lnSpc>
                <a:spcPct val="150000"/>
              </a:lnSpc>
              <a:spcBef>
                <a:spcPts val="0"/>
              </a:spcBef>
              <a:spcAft>
                <a:spcPts val="0"/>
              </a:spcAft>
              <a:buSzPts val="1400"/>
              <a:buChar char="●"/>
            </a:pPr>
            <a:r>
              <a:rPr lang="en"/>
              <a:t>Superior Interiors</a:t>
            </a:r>
            <a:endParaRPr/>
          </a:p>
          <a:p>
            <a:pPr marL="457200" lvl="0" indent="-317500" algn="l" rtl="0">
              <a:lnSpc>
                <a:spcPct val="150000"/>
              </a:lnSpc>
              <a:spcBef>
                <a:spcPts val="0"/>
              </a:spcBef>
              <a:spcAft>
                <a:spcPts val="0"/>
              </a:spcAft>
              <a:buSzPts val="1400"/>
              <a:buChar char="●"/>
            </a:pPr>
            <a:r>
              <a:rPr lang="en"/>
              <a:t>Autopilot Driving</a:t>
            </a:r>
            <a:endParaRPr/>
          </a:p>
        </p:txBody>
      </p:sp>
      <p:cxnSp>
        <p:nvCxnSpPr>
          <p:cNvPr id="372" name="Google Shape;372;p46"/>
          <p:cNvCxnSpPr/>
          <p:nvPr/>
        </p:nvCxnSpPr>
        <p:spPr>
          <a:xfrm>
            <a:off x="4614800" y="968975"/>
            <a:ext cx="0" cy="2520900"/>
          </a:xfrm>
          <a:prstGeom prst="straightConnector1">
            <a:avLst/>
          </a:prstGeom>
          <a:noFill/>
          <a:ln w="9525" cap="flat" cmpd="sng">
            <a:solidFill>
              <a:srgbClr val="D5B961"/>
            </a:solidFill>
            <a:prstDash val="solid"/>
            <a:round/>
            <a:headEnd type="none" w="med" len="med"/>
            <a:tailEnd type="none" w="med" len="med"/>
          </a:ln>
        </p:spPr>
      </p:cxnSp>
      <p:sp>
        <p:nvSpPr>
          <p:cNvPr id="373" name="Google Shape;373;p46"/>
          <p:cNvSpPr txBox="1">
            <a:spLocks noGrp="1"/>
          </p:cNvSpPr>
          <p:nvPr>
            <p:ph type="title"/>
          </p:nvPr>
        </p:nvSpPr>
        <p:spPr>
          <a:xfrm>
            <a:off x="2328800" y="274300"/>
            <a:ext cx="4572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COMPETITORS</a:t>
            </a:r>
            <a:endParaRPr/>
          </a:p>
        </p:txBody>
      </p:sp>
      <p:sp>
        <p:nvSpPr>
          <p:cNvPr id="374" name="Google Shape;374;p46"/>
          <p:cNvSpPr txBox="1"/>
          <p:nvPr/>
        </p:nvSpPr>
        <p:spPr>
          <a:xfrm>
            <a:off x="1026975" y="3782775"/>
            <a:ext cx="6478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Tesla, Inc. is facing stiff competition from alternative fuel vehicles (hybrid, plug-in hybrid, and fully electric cars) as well as self-driving technology. </a:t>
            </a:r>
            <a:endParaRPr>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7"/>
          <p:cNvSpPr txBox="1">
            <a:spLocks noGrp="1"/>
          </p:cNvSpPr>
          <p:nvPr>
            <p:ph type="title"/>
          </p:nvPr>
        </p:nvSpPr>
        <p:spPr>
          <a:xfrm>
            <a:off x="0" y="754050"/>
            <a:ext cx="4572000" cy="93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PRODUCT LIABILITY ALLEGATIONS</a:t>
            </a:r>
            <a:endParaRPr/>
          </a:p>
        </p:txBody>
      </p:sp>
      <p:sp>
        <p:nvSpPr>
          <p:cNvPr id="380" name="Google Shape;380;p47"/>
          <p:cNvSpPr txBox="1">
            <a:spLocks noGrp="1"/>
          </p:cNvSpPr>
          <p:nvPr>
            <p:ph type="subTitle" idx="1"/>
          </p:nvPr>
        </p:nvSpPr>
        <p:spPr>
          <a:xfrm>
            <a:off x="196850" y="2137425"/>
            <a:ext cx="4215000" cy="2625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Tesla is concerned that product liability litigation will be one of the company's most serious financial setbacks. Tesla has delivered a number of self-driving vehicles, but not all of them have proven to be safe in an accident. Several lawsuits have been brought against the company.</a:t>
            </a:r>
            <a:endParaRPr/>
          </a:p>
        </p:txBody>
      </p:sp>
      <p:cxnSp>
        <p:nvCxnSpPr>
          <p:cNvPr id="381" name="Google Shape;381;p47"/>
          <p:cNvCxnSpPr/>
          <p:nvPr/>
        </p:nvCxnSpPr>
        <p:spPr>
          <a:xfrm>
            <a:off x="4572000" y="2323100"/>
            <a:ext cx="0" cy="2520900"/>
          </a:xfrm>
          <a:prstGeom prst="straightConnector1">
            <a:avLst/>
          </a:prstGeom>
          <a:noFill/>
          <a:ln w="9525" cap="flat" cmpd="sng">
            <a:solidFill>
              <a:srgbClr val="D5B961"/>
            </a:solidFill>
            <a:prstDash val="solid"/>
            <a:round/>
            <a:headEnd type="none" w="med" len="med"/>
            <a:tailEnd type="none" w="med" len="med"/>
          </a:ln>
        </p:spPr>
      </p:cxnSp>
      <p:sp>
        <p:nvSpPr>
          <p:cNvPr id="382" name="Google Shape;382;p47"/>
          <p:cNvSpPr txBox="1">
            <a:spLocks noGrp="1"/>
          </p:cNvSpPr>
          <p:nvPr>
            <p:ph type="title"/>
          </p:nvPr>
        </p:nvSpPr>
        <p:spPr>
          <a:xfrm>
            <a:off x="4654025" y="795200"/>
            <a:ext cx="3673200" cy="93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SELF DRIVING REGULATIONS</a:t>
            </a:r>
            <a:endParaRPr/>
          </a:p>
        </p:txBody>
      </p:sp>
      <p:sp>
        <p:nvSpPr>
          <p:cNvPr id="383" name="Google Shape;383;p47"/>
          <p:cNvSpPr txBox="1">
            <a:spLocks noGrp="1"/>
          </p:cNvSpPr>
          <p:nvPr>
            <p:ph type="subTitle" idx="1"/>
          </p:nvPr>
        </p:nvSpPr>
        <p:spPr>
          <a:xfrm>
            <a:off x="4850875" y="2178575"/>
            <a:ext cx="4215000" cy="2712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Tesla has spent considerably in autopilot technology, but no nation, including the United States, has appropriate \ self-driving cars. Tesla's future is in danger by this inappropriate legal condition, as well as people's inability to buy a Tesla.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169" name="Google Shape;169;p30"/>
          <p:cNvSpPr txBox="1">
            <a:spLocks noGrp="1"/>
          </p:cNvSpPr>
          <p:nvPr>
            <p:ph type="body" idx="1"/>
          </p:nvPr>
        </p:nvSpPr>
        <p:spPr>
          <a:xfrm>
            <a:off x="5100750" y="1800275"/>
            <a:ext cx="2808000" cy="22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 was founded in 2003 by a group of engineers who wanted to prove that electric vehicles can be better, quicker, and more fun to drive than gasoline cars.</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b="1"/>
          </a:p>
          <a:p>
            <a:pPr marL="0" lvl="0" indent="0" algn="l" rtl="0">
              <a:spcBef>
                <a:spcPts val="1600"/>
              </a:spcBef>
              <a:spcAft>
                <a:spcPts val="1600"/>
              </a:spcAft>
              <a:buNone/>
            </a:pPr>
            <a:endParaRPr b="1"/>
          </a:p>
        </p:txBody>
      </p:sp>
      <p:pic>
        <p:nvPicPr>
          <p:cNvPr id="170" name="Google Shape;170;p30"/>
          <p:cNvPicPr preferRelativeResize="0"/>
          <p:nvPr/>
        </p:nvPicPr>
        <p:blipFill rotWithShape="1">
          <a:blip r:embed="rId3">
            <a:alphaModFix/>
          </a:blip>
          <a:srcRect l="12478" r="37708"/>
          <a:stretch/>
        </p:blipFill>
        <p:spPr>
          <a:xfrm>
            <a:off x="0" y="0"/>
            <a:ext cx="3843225" cy="5143498"/>
          </a:xfrm>
          <a:prstGeom prst="rect">
            <a:avLst/>
          </a:prstGeom>
          <a:noFill/>
          <a:ln>
            <a:noFill/>
          </a:ln>
        </p:spPr>
      </p:pic>
      <p:sp>
        <p:nvSpPr>
          <p:cNvPr id="171" name="Google Shape;171;p30"/>
          <p:cNvSpPr/>
          <p:nvPr/>
        </p:nvSpPr>
        <p:spPr>
          <a:xfrm>
            <a:off x="-12300" y="0"/>
            <a:ext cx="3855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8"/>
          <p:cNvSpPr txBox="1">
            <a:spLocks noGrp="1"/>
          </p:cNvSpPr>
          <p:nvPr>
            <p:ph type="title"/>
          </p:nvPr>
        </p:nvSpPr>
        <p:spPr>
          <a:xfrm>
            <a:off x="2122500" y="367600"/>
            <a:ext cx="54345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LITHIUM-ION BATTERY POSES HIGH RISK</a:t>
            </a:r>
            <a:endParaRPr/>
          </a:p>
        </p:txBody>
      </p:sp>
      <p:sp>
        <p:nvSpPr>
          <p:cNvPr id="389" name="Google Shape;389;p48"/>
          <p:cNvSpPr txBox="1"/>
          <p:nvPr/>
        </p:nvSpPr>
        <p:spPr>
          <a:xfrm>
            <a:off x="5134950" y="1720200"/>
            <a:ext cx="3509100" cy="238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chemeClr val="lt1"/>
                </a:solidFill>
                <a:latin typeface="Montserrat"/>
                <a:ea typeface="Montserrat"/>
                <a:cs typeface="Montserrat"/>
                <a:sym typeface="Montserrat"/>
              </a:rPr>
              <a:t>Tesla's battery packs are made up of lithium-ion cells. Because lithium is a highly reactive and explosive element, their goods have a higher risk factor. Tesla has had a couple incidents where their cars have caught fire and emitted smoke, which has severely caused lose to the company.</a:t>
            </a:r>
            <a:endParaRPr>
              <a:solidFill>
                <a:schemeClr val="lt1"/>
              </a:solidFill>
              <a:latin typeface="Montserrat"/>
              <a:ea typeface="Montserrat"/>
              <a:cs typeface="Montserrat"/>
              <a:sym typeface="Montserrat"/>
            </a:endParaRPr>
          </a:p>
        </p:txBody>
      </p:sp>
      <p:pic>
        <p:nvPicPr>
          <p:cNvPr id="390" name="Google Shape;390;p48"/>
          <p:cNvPicPr preferRelativeResize="0"/>
          <p:nvPr/>
        </p:nvPicPr>
        <p:blipFill>
          <a:blip r:embed="rId3">
            <a:alphaModFix/>
          </a:blip>
          <a:stretch>
            <a:fillRect/>
          </a:stretch>
        </p:blipFill>
        <p:spPr>
          <a:xfrm>
            <a:off x="186650" y="1644075"/>
            <a:ext cx="4830152" cy="2415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396" name="Google Shape;396;p49"/>
          <p:cNvSpPr txBox="1"/>
          <p:nvPr/>
        </p:nvSpPr>
        <p:spPr>
          <a:xfrm>
            <a:off x="516350" y="925150"/>
            <a:ext cx="8072700" cy="1631700"/>
          </a:xfrm>
          <a:prstGeom prst="rect">
            <a:avLst/>
          </a:prstGeom>
          <a:noFill/>
          <a:ln>
            <a:noFill/>
          </a:ln>
        </p:spPr>
        <p:txBody>
          <a:bodyPr spcFirstLastPara="1" wrap="square" lIns="91425" tIns="91425" rIns="91425" bIns="91425" anchor="t" anchorCtr="0">
            <a:spAutoFit/>
          </a:bodyPr>
          <a:lstStyle/>
          <a:p>
            <a:pPr marL="228600" lvl="0" indent="0" algn="just" rtl="0">
              <a:lnSpc>
                <a:spcPct val="115000"/>
              </a:lnSpc>
              <a:spcBef>
                <a:spcPts val="1200"/>
              </a:spcBef>
              <a:spcAft>
                <a:spcPts val="0"/>
              </a:spcAft>
              <a:buClr>
                <a:schemeClr val="dk1"/>
              </a:buClr>
              <a:buSzPts val="1100"/>
              <a:buFont typeface="Arial"/>
              <a:buNone/>
            </a:pPr>
            <a:r>
              <a:rPr lang="en" sz="1500">
                <a:solidFill>
                  <a:schemeClr val="lt1"/>
                </a:solidFill>
                <a:latin typeface="Times New Roman"/>
                <a:ea typeface="Times New Roman"/>
                <a:cs typeface="Times New Roman"/>
                <a:sym typeface="Times New Roman"/>
              </a:rPr>
              <a:t>Tesla is a revolutionary vehicle firm that is determined to change the face of driving in the future. They are not just focused on producing elegant, eco-friendly vehicles for the wealthy but also on making advances in autonomous driving.</a:t>
            </a:r>
            <a:endParaRPr sz="1500">
              <a:solidFill>
                <a:schemeClr val="lt1"/>
              </a:solidFill>
              <a:latin typeface="Times New Roman"/>
              <a:ea typeface="Times New Roman"/>
              <a:cs typeface="Times New Roman"/>
              <a:sym typeface="Times New Roman"/>
            </a:endParaRPr>
          </a:p>
          <a:p>
            <a:pPr marL="228600" lvl="0" indent="0" algn="just" rtl="0">
              <a:lnSpc>
                <a:spcPct val="115000"/>
              </a:lnSpc>
              <a:spcBef>
                <a:spcPts val="1200"/>
              </a:spcBef>
              <a:spcAft>
                <a:spcPts val="1200"/>
              </a:spcAft>
              <a:buNone/>
            </a:pPr>
            <a:r>
              <a:rPr lang="en" sz="1500">
                <a:solidFill>
                  <a:schemeClr val="lt1"/>
                </a:solidFill>
                <a:latin typeface="Times New Roman"/>
                <a:ea typeface="Times New Roman"/>
                <a:cs typeface="Times New Roman"/>
                <a:sym typeface="Times New Roman"/>
              </a:rPr>
              <a:t>This SWOT analysis highlighted each of Tesla’s market strengths, weaknesses, opportunities, and threats. Tesla must take decisive action to increase its market share and financial stability.</a:t>
            </a:r>
            <a:endParaRPr sz="1700">
              <a:solidFill>
                <a:schemeClr val="lt1"/>
              </a:solidFill>
              <a:latin typeface="Montserrat"/>
              <a:ea typeface="Montserrat"/>
              <a:cs typeface="Montserrat"/>
              <a:sym typeface="Montserrat"/>
            </a:endParaRPr>
          </a:p>
        </p:txBody>
      </p:sp>
      <p:pic>
        <p:nvPicPr>
          <p:cNvPr id="397" name="Google Shape;397;p49"/>
          <p:cNvPicPr preferRelativeResize="0"/>
          <p:nvPr/>
        </p:nvPicPr>
        <p:blipFill>
          <a:blip r:embed="rId3">
            <a:alphaModFix/>
          </a:blip>
          <a:stretch>
            <a:fillRect/>
          </a:stretch>
        </p:blipFill>
        <p:spPr>
          <a:xfrm>
            <a:off x="6761925" y="2811126"/>
            <a:ext cx="1827123" cy="1827098"/>
          </a:xfrm>
          <a:prstGeom prst="rect">
            <a:avLst/>
          </a:prstGeom>
          <a:noFill/>
          <a:ln>
            <a:noFill/>
          </a:ln>
        </p:spPr>
      </p:pic>
      <p:sp>
        <p:nvSpPr>
          <p:cNvPr id="398" name="Google Shape;398;p49"/>
          <p:cNvSpPr txBox="1"/>
          <p:nvPr/>
        </p:nvSpPr>
        <p:spPr>
          <a:xfrm>
            <a:off x="784425" y="2507200"/>
            <a:ext cx="5649900" cy="1897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 sz="1500">
                <a:solidFill>
                  <a:schemeClr val="lt1"/>
                </a:solidFill>
                <a:latin typeface="Times New Roman"/>
                <a:ea typeface="Times New Roman"/>
                <a:cs typeface="Times New Roman"/>
                <a:sym typeface="Times New Roman"/>
              </a:rPr>
              <a:t>According to the SWOT analysis, Tesla must –</a:t>
            </a:r>
            <a:endParaRPr sz="1500">
              <a:solidFill>
                <a:schemeClr val="lt1"/>
              </a:solidFill>
              <a:latin typeface="Times New Roman"/>
              <a:ea typeface="Times New Roman"/>
              <a:cs typeface="Times New Roman"/>
              <a:sym typeface="Times New Roman"/>
            </a:endParaRPr>
          </a:p>
          <a:p>
            <a:pPr marL="457200" lvl="0" indent="-323850" algn="just" rtl="0">
              <a:lnSpc>
                <a:spcPct val="115000"/>
              </a:lnSpc>
              <a:spcBef>
                <a:spcPts val="120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Continue and expand research into alternative energy sources.</a:t>
            </a:r>
            <a:endParaRPr sz="1500">
              <a:solidFill>
                <a:schemeClr val="lt1"/>
              </a:solidFill>
              <a:latin typeface="Times New Roman"/>
              <a:ea typeface="Times New Roman"/>
              <a:cs typeface="Times New Roman"/>
              <a:sym typeface="Times New Roman"/>
            </a:endParaRPr>
          </a:p>
          <a:p>
            <a:pPr marL="457200" lvl="0" indent="-323850" algn="just" rtl="0">
              <a:lnSpc>
                <a:spcPct val="115000"/>
              </a:lnSpc>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Work on building consumer trust and long-term confidence in the organization.</a:t>
            </a:r>
            <a:endParaRPr sz="1500">
              <a:solidFill>
                <a:schemeClr val="lt1"/>
              </a:solidFill>
              <a:latin typeface="Times New Roman"/>
              <a:ea typeface="Times New Roman"/>
              <a:cs typeface="Times New Roman"/>
              <a:sym typeface="Times New Roman"/>
            </a:endParaRPr>
          </a:p>
          <a:p>
            <a:pPr marL="457200" lvl="0" indent="-323850" algn="just" rtl="0">
              <a:lnSpc>
                <a:spcPct val="115000"/>
              </a:lnSpc>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Extend the reach internationally and try to secure global production.</a:t>
            </a:r>
            <a:endParaRPr>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body" idx="1"/>
          </p:nvPr>
        </p:nvSpPr>
        <p:spPr>
          <a:xfrm>
            <a:off x="722325" y="756575"/>
            <a:ext cx="7760400" cy="41025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400">
                <a:latin typeface="Times New Roman"/>
                <a:ea typeface="Times New Roman"/>
                <a:cs typeface="Times New Roman"/>
                <a:sym typeface="Times New Roman"/>
              </a:rPr>
              <a:t>1.</a:t>
            </a:r>
            <a:r>
              <a:rPr lang="en" sz="700">
                <a:latin typeface="Times New Roman"/>
                <a:ea typeface="Times New Roman"/>
                <a:cs typeface="Times New Roman"/>
                <a:sym typeface="Times New Roman"/>
              </a:rPr>
              <a:t>   </a:t>
            </a:r>
            <a:r>
              <a:rPr lang="en" sz="700">
                <a:uFill>
                  <a:noFill/>
                </a:uFill>
                <a:latin typeface="Times New Roman"/>
                <a:ea typeface="Times New Roman"/>
                <a:cs typeface="Times New Roman"/>
                <a:sym typeface="Times New Roman"/>
                <a:hlinkClick r:id="rId3"/>
              </a:rPr>
              <a:t> </a:t>
            </a:r>
            <a:r>
              <a:rPr lang="en" sz="1400" u="sng">
                <a:latin typeface="Times New Roman"/>
                <a:ea typeface="Times New Roman"/>
                <a:cs typeface="Times New Roman"/>
                <a:sym typeface="Times New Roman"/>
                <a:hlinkClick r:id="rId3"/>
              </a:rPr>
              <a:t>https://bstrategyhub.com/tesla-swot-analysis/</a:t>
            </a:r>
            <a:endParaRPr sz="1400" u="sng">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400">
                <a:latin typeface="Times New Roman"/>
                <a:ea typeface="Times New Roman"/>
                <a:cs typeface="Times New Roman"/>
                <a:sym typeface="Times New Roman"/>
              </a:rPr>
              <a:t>2.</a:t>
            </a:r>
            <a:r>
              <a:rPr lang="en" sz="700">
                <a:latin typeface="Times New Roman"/>
                <a:ea typeface="Times New Roman"/>
                <a:cs typeface="Times New Roman"/>
                <a:sym typeface="Times New Roman"/>
              </a:rPr>
              <a:t>   </a:t>
            </a:r>
            <a:r>
              <a:rPr lang="en" sz="700">
                <a:uFill>
                  <a:noFill/>
                </a:uFill>
                <a:latin typeface="Times New Roman"/>
                <a:ea typeface="Times New Roman"/>
                <a:cs typeface="Times New Roman"/>
                <a:sym typeface="Times New Roman"/>
                <a:hlinkClick r:id="rId4"/>
              </a:rPr>
              <a:t> </a:t>
            </a:r>
            <a:r>
              <a:rPr lang="en" sz="1400" u="sng">
                <a:latin typeface="Times New Roman"/>
                <a:ea typeface="Times New Roman"/>
                <a:cs typeface="Times New Roman"/>
                <a:sym typeface="Times New Roman"/>
                <a:hlinkClick r:id="rId4"/>
              </a:rPr>
              <a:t>https://iide.co/case-studies/swot-analysis-of-tesla/</a:t>
            </a:r>
            <a:endParaRPr sz="1400" u="sng">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400">
                <a:latin typeface="Times New Roman"/>
                <a:ea typeface="Times New Roman"/>
                <a:cs typeface="Times New Roman"/>
                <a:sym typeface="Times New Roman"/>
              </a:rPr>
              <a:t>3.</a:t>
            </a:r>
            <a:r>
              <a:rPr lang="en" sz="700">
                <a:latin typeface="Times New Roman"/>
                <a:ea typeface="Times New Roman"/>
                <a:cs typeface="Times New Roman"/>
                <a:sym typeface="Times New Roman"/>
              </a:rPr>
              <a:t>   </a:t>
            </a:r>
            <a:r>
              <a:rPr lang="en" sz="700">
                <a:uFill>
                  <a:noFill/>
                </a:uFill>
                <a:latin typeface="Times New Roman"/>
                <a:ea typeface="Times New Roman"/>
                <a:cs typeface="Times New Roman"/>
                <a:sym typeface="Times New Roman"/>
                <a:hlinkClick r:id="rId5"/>
              </a:rPr>
              <a:t> </a:t>
            </a:r>
            <a:r>
              <a:rPr lang="en" sz="1400" u="sng">
                <a:latin typeface="Times New Roman"/>
                <a:ea typeface="Times New Roman"/>
                <a:cs typeface="Times New Roman"/>
                <a:sym typeface="Times New Roman"/>
                <a:hlinkClick r:id="rId5"/>
              </a:rPr>
              <a:t>https://www.tesla.com/</a:t>
            </a:r>
            <a:endParaRPr sz="1400" u="sng">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400">
                <a:latin typeface="Times New Roman"/>
                <a:ea typeface="Times New Roman"/>
                <a:cs typeface="Times New Roman"/>
                <a:sym typeface="Times New Roman"/>
              </a:rPr>
              <a:t>4.</a:t>
            </a:r>
            <a:r>
              <a:rPr lang="en" sz="1400" u="sng">
                <a:latin typeface="Times New Roman"/>
                <a:ea typeface="Times New Roman"/>
                <a:cs typeface="Times New Roman"/>
                <a:sym typeface="Times New Roman"/>
                <a:hlinkClick r:id="rId6"/>
              </a:rPr>
              <a:t>https://seoaves.com/tesla-swot-analysis/</a:t>
            </a:r>
            <a:endParaRPr sz="1400" u="sng">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400">
                <a:latin typeface="Times New Roman"/>
                <a:ea typeface="Times New Roman"/>
                <a:cs typeface="Times New Roman"/>
                <a:sym typeface="Times New Roman"/>
              </a:rPr>
              <a:t>5.</a:t>
            </a:r>
            <a:r>
              <a:rPr lang="en" sz="700">
                <a:latin typeface="Times New Roman"/>
                <a:ea typeface="Times New Roman"/>
                <a:cs typeface="Times New Roman"/>
                <a:sym typeface="Times New Roman"/>
              </a:rPr>
              <a:t>    </a:t>
            </a:r>
            <a:r>
              <a:rPr lang="en" sz="1400">
                <a:latin typeface="Times New Roman"/>
                <a:ea typeface="Times New Roman"/>
                <a:cs typeface="Times New Roman"/>
                <a:sym typeface="Times New Roman"/>
              </a:rPr>
              <a:t>Lashley, B.C., 2017. Communicating Community at Tesla Motors: Maintaining Corporate Values in Blogging Communities (Doctoral dissertation, Virginia Tech).</a:t>
            </a:r>
            <a:endParaRPr sz="14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400">
                <a:latin typeface="Times New Roman"/>
                <a:ea typeface="Times New Roman"/>
                <a:cs typeface="Times New Roman"/>
                <a:sym typeface="Times New Roman"/>
              </a:rPr>
              <a:t>6.</a:t>
            </a:r>
            <a:r>
              <a:rPr lang="en" sz="700">
                <a:latin typeface="Times New Roman"/>
                <a:ea typeface="Times New Roman"/>
                <a:cs typeface="Times New Roman"/>
                <a:sym typeface="Times New Roman"/>
              </a:rPr>
              <a:t>    </a:t>
            </a:r>
            <a:r>
              <a:rPr lang="en" sz="1400">
                <a:latin typeface="Times New Roman"/>
                <a:ea typeface="Times New Roman"/>
                <a:cs typeface="Times New Roman"/>
                <a:sym typeface="Times New Roman"/>
              </a:rPr>
              <a:t>Mintel. “Marketing to Generation X - U.S.” June. 2016. Mintel. UGA Library, Athens, GA. 22 Oct. 2019. “Tesla Model 3 Case Study.” Media Flight Plan, https://mediaﬂightplan.com/.</a:t>
            </a:r>
            <a:endParaRPr sz="14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400">
                <a:latin typeface="Times New Roman"/>
                <a:ea typeface="Times New Roman"/>
                <a:cs typeface="Times New Roman"/>
                <a:sym typeface="Times New Roman"/>
              </a:rPr>
              <a:t>7.</a:t>
            </a:r>
            <a:r>
              <a:rPr lang="en" sz="700">
                <a:latin typeface="Times New Roman"/>
                <a:ea typeface="Times New Roman"/>
                <a:cs typeface="Times New Roman"/>
                <a:sym typeface="Times New Roman"/>
              </a:rPr>
              <a:t>    </a:t>
            </a:r>
            <a:r>
              <a:rPr lang="en" sz="1400">
                <a:latin typeface="Times New Roman"/>
                <a:ea typeface="Times New Roman"/>
                <a:cs typeface="Times New Roman"/>
                <a:sym typeface="Times New Roman"/>
              </a:rPr>
              <a:t>Alvarez, Simon. “Tesla Spends $0 on Ads, Still Tops Automakers in Organic Engagement: Report.” TESLARATI, 7 May 2019, www.teslarati.com/tesla-advertising-organic-social-media-engagement/.</a:t>
            </a:r>
            <a:endParaRPr>
              <a:latin typeface="Open Sans"/>
              <a:ea typeface="Open Sans"/>
              <a:cs typeface="Open Sans"/>
              <a:sym typeface="Open Sans"/>
            </a:endParaRPr>
          </a:p>
        </p:txBody>
      </p:sp>
      <p:sp>
        <p:nvSpPr>
          <p:cNvPr id="404" name="Google Shape;404;p50"/>
          <p:cNvSpPr txBox="1">
            <a:spLocks noGrp="1"/>
          </p:cNvSpPr>
          <p:nvPr>
            <p:ph type="title"/>
          </p:nvPr>
        </p:nvSpPr>
        <p:spPr>
          <a:xfrm>
            <a:off x="2132100" y="367600"/>
            <a:ext cx="4879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1214550" y="667550"/>
            <a:ext cx="2808000" cy="102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COMPANY OBJECTIVE</a:t>
            </a:r>
            <a:endParaRPr/>
          </a:p>
        </p:txBody>
      </p:sp>
      <p:sp>
        <p:nvSpPr>
          <p:cNvPr id="177" name="Google Shape;177;p31"/>
          <p:cNvSpPr txBox="1">
            <a:spLocks noGrp="1"/>
          </p:cNvSpPr>
          <p:nvPr>
            <p:ph type="body" idx="1"/>
          </p:nvPr>
        </p:nvSpPr>
        <p:spPr>
          <a:xfrm>
            <a:off x="1214550" y="2101825"/>
            <a:ext cx="2808000" cy="17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Tesla is a company that focuses on breakthrough technology and renewable energy, led by the vision of its CEO Elon Musk. Their goal is to lower carbon emissions and make the world a safer and more sustainable place for everyone.</a:t>
            </a:r>
            <a:endParaRPr/>
          </a:p>
        </p:txBody>
      </p:sp>
      <p:pic>
        <p:nvPicPr>
          <p:cNvPr id="178" name="Google Shape;178;p31"/>
          <p:cNvPicPr preferRelativeResize="0"/>
          <p:nvPr/>
        </p:nvPicPr>
        <p:blipFill>
          <a:blip r:embed="rId3">
            <a:alphaModFix/>
          </a:blip>
          <a:stretch>
            <a:fillRect/>
          </a:stretch>
        </p:blipFill>
        <p:spPr>
          <a:xfrm>
            <a:off x="5492725" y="1576588"/>
            <a:ext cx="2425236" cy="24252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4931325" y="2150838"/>
            <a:ext cx="4109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pic>
        <p:nvPicPr>
          <p:cNvPr id="184" name="Google Shape;184;p32"/>
          <p:cNvPicPr preferRelativeResize="0"/>
          <p:nvPr/>
        </p:nvPicPr>
        <p:blipFill rotWithShape="1">
          <a:blip r:embed="rId3">
            <a:alphaModFix/>
          </a:blip>
          <a:srcRect l="1690"/>
          <a:stretch/>
        </p:blipFill>
        <p:spPr>
          <a:xfrm>
            <a:off x="0" y="1235950"/>
            <a:ext cx="4668050" cy="2671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250200" y="196425"/>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SWOT ANALYSIS</a:t>
            </a:r>
            <a:endParaRPr b="1">
              <a:latin typeface="Montserrat"/>
              <a:ea typeface="Montserrat"/>
              <a:cs typeface="Montserrat"/>
              <a:sym typeface="Montserrat"/>
            </a:endParaRPr>
          </a:p>
        </p:txBody>
      </p:sp>
      <p:sp>
        <p:nvSpPr>
          <p:cNvPr id="190" name="Google Shape;190;p33"/>
          <p:cNvSpPr txBox="1">
            <a:spLocks noGrp="1"/>
          </p:cNvSpPr>
          <p:nvPr>
            <p:ph type="ctrTitle" idx="2"/>
          </p:nvPr>
        </p:nvSpPr>
        <p:spPr>
          <a:xfrm>
            <a:off x="573025" y="2294075"/>
            <a:ext cx="1832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STRENGTHS</a:t>
            </a:r>
            <a:endParaRPr/>
          </a:p>
        </p:txBody>
      </p:sp>
      <p:sp>
        <p:nvSpPr>
          <p:cNvPr id="191" name="Google Shape;191;p33"/>
          <p:cNvSpPr txBox="1">
            <a:spLocks noGrp="1"/>
          </p:cNvSpPr>
          <p:nvPr>
            <p:ph type="subTitle" idx="1"/>
          </p:nvPr>
        </p:nvSpPr>
        <p:spPr>
          <a:xfrm>
            <a:off x="213500" y="2883425"/>
            <a:ext cx="2773500" cy="203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Innovation</a:t>
            </a:r>
            <a:endParaRPr/>
          </a:p>
          <a:p>
            <a:pPr marL="457200" lvl="0" indent="-317500" algn="l" rtl="0">
              <a:spcBef>
                <a:spcPts val="0"/>
              </a:spcBef>
              <a:spcAft>
                <a:spcPts val="0"/>
              </a:spcAft>
              <a:buSzPts val="1400"/>
              <a:buChar char="●"/>
            </a:pPr>
            <a:r>
              <a:rPr lang="en"/>
              <a:t>Brand Equity</a:t>
            </a:r>
            <a:endParaRPr/>
          </a:p>
          <a:p>
            <a:pPr marL="457200" lvl="0" indent="-317500" algn="l" rtl="0">
              <a:spcBef>
                <a:spcPts val="0"/>
              </a:spcBef>
              <a:spcAft>
                <a:spcPts val="0"/>
              </a:spcAft>
              <a:buSzPts val="1400"/>
              <a:buChar char="●"/>
            </a:pPr>
            <a:r>
              <a:rPr lang="en"/>
              <a:t>The Top Employer</a:t>
            </a:r>
            <a:endParaRPr/>
          </a:p>
          <a:p>
            <a:pPr marL="457200" lvl="0" indent="-317500" algn="l" rtl="0">
              <a:spcBef>
                <a:spcPts val="0"/>
              </a:spcBef>
              <a:spcAft>
                <a:spcPts val="0"/>
              </a:spcAft>
              <a:buSzPts val="1400"/>
              <a:buChar char="●"/>
            </a:pPr>
            <a:r>
              <a:rPr lang="en"/>
              <a:t>The Most Valuable Automobile Firm</a:t>
            </a:r>
            <a:endParaRPr/>
          </a:p>
          <a:p>
            <a:pPr marL="457200" lvl="0" indent="-317500" algn="l" rtl="0">
              <a:spcBef>
                <a:spcPts val="0"/>
              </a:spcBef>
              <a:spcAft>
                <a:spcPts val="0"/>
              </a:spcAft>
              <a:buSzPts val="1400"/>
              <a:buChar char="●"/>
            </a:pPr>
            <a:r>
              <a:rPr lang="en"/>
              <a:t>Robust Sales Growth</a:t>
            </a:r>
            <a:endParaRPr/>
          </a:p>
          <a:p>
            <a:pPr marL="457200" lvl="0" indent="-317500" algn="l" rtl="0">
              <a:spcBef>
                <a:spcPts val="0"/>
              </a:spcBef>
              <a:spcAft>
                <a:spcPts val="0"/>
              </a:spcAft>
              <a:buSzPts val="1400"/>
              <a:buChar char="●"/>
            </a:pPr>
            <a:r>
              <a:rPr lang="en"/>
              <a:t>Best in-class Electric Cars</a:t>
            </a:r>
            <a:endParaRPr/>
          </a:p>
        </p:txBody>
      </p:sp>
      <p:sp>
        <p:nvSpPr>
          <p:cNvPr id="192" name="Google Shape;192;p33"/>
          <p:cNvSpPr txBox="1">
            <a:spLocks noGrp="1"/>
          </p:cNvSpPr>
          <p:nvPr>
            <p:ph type="ctrTitle" idx="3"/>
          </p:nvPr>
        </p:nvSpPr>
        <p:spPr>
          <a:xfrm>
            <a:off x="2674603" y="961366"/>
            <a:ext cx="1832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WEAKNESSES</a:t>
            </a:r>
            <a:endParaRPr/>
          </a:p>
        </p:txBody>
      </p:sp>
      <p:sp>
        <p:nvSpPr>
          <p:cNvPr id="193" name="Google Shape;193;p33"/>
          <p:cNvSpPr txBox="1">
            <a:spLocks noGrp="1"/>
          </p:cNvSpPr>
          <p:nvPr>
            <p:ph type="subTitle" idx="4"/>
          </p:nvPr>
        </p:nvSpPr>
        <p:spPr>
          <a:xfrm>
            <a:off x="2190175" y="1524475"/>
            <a:ext cx="2915700" cy="1162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Complexity of manufacturing</a:t>
            </a:r>
            <a:endParaRPr/>
          </a:p>
          <a:p>
            <a:pPr marL="457200" lvl="0" indent="-317500" algn="l" rtl="0">
              <a:spcBef>
                <a:spcPts val="0"/>
              </a:spcBef>
              <a:spcAft>
                <a:spcPts val="0"/>
              </a:spcAft>
              <a:buSzPts val="1400"/>
              <a:buChar char="●"/>
            </a:pPr>
            <a:r>
              <a:rPr lang="en"/>
              <a:t>Low Production Volume</a:t>
            </a:r>
            <a:endParaRPr/>
          </a:p>
          <a:p>
            <a:pPr marL="457200" lvl="0" indent="-317500" algn="l" rtl="0">
              <a:spcBef>
                <a:spcPts val="0"/>
              </a:spcBef>
              <a:spcAft>
                <a:spcPts val="0"/>
              </a:spcAft>
              <a:buSzPts val="1400"/>
              <a:buChar char="●"/>
            </a:pPr>
            <a:r>
              <a:rPr lang="en"/>
              <a:t>Limited Presence</a:t>
            </a:r>
            <a:endParaRPr/>
          </a:p>
          <a:p>
            <a:pPr marL="457200" lvl="0" indent="-317500" algn="l" rtl="0">
              <a:spcBef>
                <a:spcPts val="0"/>
              </a:spcBef>
              <a:spcAft>
                <a:spcPts val="0"/>
              </a:spcAft>
              <a:buSzPts val="1400"/>
              <a:buChar char="●"/>
            </a:pPr>
            <a:r>
              <a:rPr lang="en"/>
              <a:t>Small Target Group</a:t>
            </a:r>
            <a:endParaRPr/>
          </a:p>
        </p:txBody>
      </p:sp>
      <p:sp>
        <p:nvSpPr>
          <p:cNvPr id="194" name="Google Shape;194;p33"/>
          <p:cNvSpPr txBox="1">
            <a:spLocks noGrp="1"/>
          </p:cNvSpPr>
          <p:nvPr>
            <p:ph type="ctrTitle" idx="5"/>
          </p:nvPr>
        </p:nvSpPr>
        <p:spPr>
          <a:xfrm>
            <a:off x="4595225" y="2857175"/>
            <a:ext cx="19839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OPPORTUNITIES</a:t>
            </a:r>
            <a:endParaRPr/>
          </a:p>
        </p:txBody>
      </p:sp>
      <p:sp>
        <p:nvSpPr>
          <p:cNvPr id="195" name="Google Shape;195;p33"/>
          <p:cNvSpPr txBox="1">
            <a:spLocks noGrp="1"/>
          </p:cNvSpPr>
          <p:nvPr>
            <p:ph type="subTitle" idx="6"/>
          </p:nvPr>
        </p:nvSpPr>
        <p:spPr>
          <a:xfrm>
            <a:off x="4051775" y="3432100"/>
            <a:ext cx="3156600" cy="135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Less Expensive Car</a:t>
            </a:r>
            <a:endParaRPr/>
          </a:p>
          <a:p>
            <a:pPr marL="457200" lvl="0" indent="-317500" algn="l" rtl="0">
              <a:spcBef>
                <a:spcPts val="0"/>
              </a:spcBef>
              <a:spcAft>
                <a:spcPts val="0"/>
              </a:spcAft>
              <a:buSzPts val="1400"/>
              <a:buChar char="●"/>
            </a:pPr>
            <a:r>
              <a:rPr lang="en"/>
              <a:t>Sales Expansion Globally</a:t>
            </a:r>
            <a:endParaRPr/>
          </a:p>
          <a:p>
            <a:pPr marL="457200" lvl="0" indent="-317500" algn="l" rtl="0">
              <a:spcBef>
                <a:spcPts val="0"/>
              </a:spcBef>
              <a:spcAft>
                <a:spcPts val="0"/>
              </a:spcAft>
              <a:buSzPts val="1400"/>
              <a:buChar char="●"/>
            </a:pPr>
            <a:r>
              <a:rPr lang="en"/>
              <a:t>The Future of Sustainability</a:t>
            </a:r>
            <a:endParaRPr/>
          </a:p>
          <a:p>
            <a:pPr marL="457200" lvl="0" indent="-317500" algn="l" rtl="0">
              <a:spcBef>
                <a:spcPts val="0"/>
              </a:spcBef>
              <a:spcAft>
                <a:spcPts val="0"/>
              </a:spcAft>
              <a:buSzPts val="1400"/>
              <a:buChar char="●"/>
            </a:pPr>
            <a:r>
              <a:rPr lang="en"/>
              <a:t>Automated Driving Technology</a:t>
            </a:r>
            <a:endParaRPr sz="1300"/>
          </a:p>
        </p:txBody>
      </p:sp>
      <p:sp>
        <p:nvSpPr>
          <p:cNvPr id="196" name="Google Shape;196;p33"/>
          <p:cNvSpPr txBox="1">
            <a:spLocks noGrp="1"/>
          </p:cNvSpPr>
          <p:nvPr>
            <p:ph type="ctrTitle" idx="7"/>
          </p:nvPr>
        </p:nvSpPr>
        <p:spPr>
          <a:xfrm>
            <a:off x="6604796" y="961366"/>
            <a:ext cx="1832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THREATS</a:t>
            </a:r>
            <a:endParaRPr/>
          </a:p>
        </p:txBody>
      </p:sp>
      <p:sp>
        <p:nvSpPr>
          <p:cNvPr id="197" name="Google Shape;197;p33"/>
          <p:cNvSpPr txBox="1">
            <a:spLocks noGrp="1"/>
          </p:cNvSpPr>
          <p:nvPr>
            <p:ph type="subTitle" idx="8"/>
          </p:nvPr>
        </p:nvSpPr>
        <p:spPr>
          <a:xfrm>
            <a:off x="6376875" y="1548025"/>
            <a:ext cx="2523000" cy="1569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High Competition</a:t>
            </a:r>
            <a:endParaRPr sz="1300"/>
          </a:p>
          <a:p>
            <a:pPr marL="457200" lvl="0" indent="-317500" algn="l" rtl="0">
              <a:spcBef>
                <a:spcPts val="0"/>
              </a:spcBef>
              <a:spcAft>
                <a:spcPts val="0"/>
              </a:spcAft>
              <a:buSzPts val="1400"/>
              <a:buChar char="●"/>
            </a:pPr>
            <a:r>
              <a:rPr lang="en"/>
              <a:t>Product Liability Allegations</a:t>
            </a:r>
            <a:endParaRPr sz="1300"/>
          </a:p>
          <a:p>
            <a:pPr marL="457200" lvl="0" indent="-311150" algn="l" rtl="0">
              <a:spcBef>
                <a:spcPts val="0"/>
              </a:spcBef>
              <a:spcAft>
                <a:spcPts val="0"/>
              </a:spcAft>
              <a:buSzPts val="1300"/>
              <a:buChar char="●"/>
            </a:pPr>
            <a:r>
              <a:rPr lang="en" sz="1300"/>
              <a:t>Self Driving Regulation</a:t>
            </a:r>
            <a:endParaRPr sz="1300"/>
          </a:p>
          <a:p>
            <a:pPr marL="457200" lvl="0" indent="-317500" algn="l" rtl="0">
              <a:spcBef>
                <a:spcPts val="0"/>
              </a:spcBef>
              <a:spcAft>
                <a:spcPts val="0"/>
              </a:spcAft>
              <a:buSzPts val="1400"/>
              <a:buChar char="●"/>
            </a:pPr>
            <a:r>
              <a:rPr lang="en"/>
              <a:t>Lithium-ion batteries pose a high risk</a:t>
            </a:r>
            <a:endParaRPr sz="1300"/>
          </a:p>
          <a:p>
            <a:pPr marL="0" lvl="0" indent="0" algn="l" rtl="0">
              <a:spcBef>
                <a:spcPts val="0"/>
              </a:spcBef>
              <a:spcAft>
                <a:spcPts val="0"/>
              </a:spcAft>
              <a:buNone/>
            </a:pPr>
            <a:endParaRPr sz="1300"/>
          </a:p>
        </p:txBody>
      </p:sp>
      <p:sp>
        <p:nvSpPr>
          <p:cNvPr id="198" name="Google Shape;198;p33"/>
          <p:cNvSpPr/>
          <p:nvPr/>
        </p:nvSpPr>
        <p:spPr>
          <a:xfrm>
            <a:off x="1207525" y="1432625"/>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3"/>
          <p:cNvSpPr/>
          <p:nvPr/>
        </p:nvSpPr>
        <p:spPr>
          <a:xfrm>
            <a:off x="3366463" y="343210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5303838" y="1995725"/>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3"/>
          <p:cNvSpPr/>
          <p:nvPr/>
        </p:nvSpPr>
        <p:spPr>
          <a:xfrm>
            <a:off x="7591238" y="4036375"/>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3"/>
          <p:cNvCxnSpPr>
            <a:stCxn id="198" idx="4"/>
            <a:endCxn id="190" idx="0"/>
          </p:cNvCxnSpPr>
          <p:nvPr/>
        </p:nvCxnSpPr>
        <p:spPr>
          <a:xfrm>
            <a:off x="1489075" y="1995725"/>
            <a:ext cx="0" cy="298500"/>
          </a:xfrm>
          <a:prstGeom prst="straightConnector1">
            <a:avLst/>
          </a:prstGeom>
          <a:noFill/>
          <a:ln w="9525" cap="flat" cmpd="sng">
            <a:solidFill>
              <a:srgbClr val="D5B961"/>
            </a:solidFill>
            <a:prstDash val="solid"/>
            <a:round/>
            <a:headEnd type="none" w="med" len="med"/>
            <a:tailEnd type="none" w="med" len="med"/>
          </a:ln>
        </p:spPr>
      </p:cxnSp>
      <p:cxnSp>
        <p:nvCxnSpPr>
          <p:cNvPr id="203" name="Google Shape;203;p33"/>
          <p:cNvCxnSpPr>
            <a:endCxn id="199" idx="0"/>
          </p:cNvCxnSpPr>
          <p:nvPr/>
        </p:nvCxnSpPr>
        <p:spPr>
          <a:xfrm flipH="1">
            <a:off x="3648013" y="2764900"/>
            <a:ext cx="11400" cy="667200"/>
          </a:xfrm>
          <a:prstGeom prst="straightConnector1">
            <a:avLst/>
          </a:prstGeom>
          <a:noFill/>
          <a:ln w="9525" cap="flat" cmpd="sng">
            <a:solidFill>
              <a:srgbClr val="D5B961"/>
            </a:solidFill>
            <a:prstDash val="solid"/>
            <a:round/>
            <a:headEnd type="none" w="med" len="med"/>
            <a:tailEnd type="none" w="med" len="med"/>
          </a:ln>
        </p:spPr>
      </p:cxnSp>
      <p:cxnSp>
        <p:nvCxnSpPr>
          <p:cNvPr id="204" name="Google Shape;204;p33"/>
          <p:cNvCxnSpPr>
            <a:stCxn id="200" idx="4"/>
            <a:endCxn id="194" idx="0"/>
          </p:cNvCxnSpPr>
          <p:nvPr/>
        </p:nvCxnSpPr>
        <p:spPr>
          <a:xfrm>
            <a:off x="5585388" y="2558825"/>
            <a:ext cx="1800" cy="298500"/>
          </a:xfrm>
          <a:prstGeom prst="straightConnector1">
            <a:avLst/>
          </a:prstGeom>
          <a:noFill/>
          <a:ln w="9525" cap="flat" cmpd="sng">
            <a:solidFill>
              <a:srgbClr val="D5B961"/>
            </a:solidFill>
            <a:prstDash val="solid"/>
            <a:round/>
            <a:headEnd type="none" w="med" len="med"/>
            <a:tailEnd type="none" w="med" len="med"/>
          </a:ln>
        </p:spPr>
      </p:cxnSp>
      <p:cxnSp>
        <p:nvCxnSpPr>
          <p:cNvPr id="205" name="Google Shape;205;p33"/>
          <p:cNvCxnSpPr>
            <a:endCxn id="201" idx="0"/>
          </p:cNvCxnSpPr>
          <p:nvPr/>
        </p:nvCxnSpPr>
        <p:spPr>
          <a:xfrm>
            <a:off x="7872788" y="3350875"/>
            <a:ext cx="0" cy="685500"/>
          </a:xfrm>
          <a:prstGeom prst="straightConnector1">
            <a:avLst/>
          </a:prstGeom>
          <a:noFill/>
          <a:ln w="9525" cap="flat" cmpd="sng">
            <a:solidFill>
              <a:srgbClr val="D5B961"/>
            </a:solidFill>
            <a:prstDash val="solid"/>
            <a:round/>
            <a:headEnd type="none" w="med" len="med"/>
            <a:tailEnd type="none" w="med" len="med"/>
          </a:ln>
        </p:spPr>
      </p:cxnSp>
      <p:grpSp>
        <p:nvGrpSpPr>
          <p:cNvPr id="206" name="Google Shape;206;p33"/>
          <p:cNvGrpSpPr/>
          <p:nvPr/>
        </p:nvGrpSpPr>
        <p:grpSpPr>
          <a:xfrm>
            <a:off x="1308893" y="1542445"/>
            <a:ext cx="360356" cy="343462"/>
            <a:chOff x="6870193" y="2295620"/>
            <a:chExt cx="360356" cy="343462"/>
          </a:xfrm>
        </p:grpSpPr>
        <p:sp>
          <p:nvSpPr>
            <p:cNvPr id="207" name="Google Shape;207;p33"/>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3"/>
          <p:cNvGrpSpPr/>
          <p:nvPr/>
        </p:nvGrpSpPr>
        <p:grpSpPr>
          <a:xfrm>
            <a:off x="3481633" y="3596619"/>
            <a:ext cx="332761" cy="234066"/>
            <a:chOff x="7989683" y="2350207"/>
            <a:chExt cx="332761" cy="234066"/>
          </a:xfrm>
        </p:grpSpPr>
        <p:sp>
          <p:nvSpPr>
            <p:cNvPr id="210" name="Google Shape;210;p33"/>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3"/>
          <p:cNvGrpSpPr/>
          <p:nvPr/>
        </p:nvGrpSpPr>
        <p:grpSpPr>
          <a:xfrm>
            <a:off x="7682602" y="4136366"/>
            <a:ext cx="380393" cy="363118"/>
            <a:chOff x="4126815" y="2760704"/>
            <a:chExt cx="380393" cy="363118"/>
          </a:xfrm>
        </p:grpSpPr>
        <p:sp>
          <p:nvSpPr>
            <p:cNvPr id="217" name="Google Shape;217;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3"/>
          <p:cNvSpPr/>
          <p:nvPr/>
        </p:nvSpPr>
        <p:spPr>
          <a:xfrm>
            <a:off x="5470433" y="2095206"/>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STRENGTH</a:t>
            </a:r>
            <a:endParaRPr/>
          </a:p>
        </p:txBody>
      </p:sp>
      <p:sp>
        <p:nvSpPr>
          <p:cNvPr id="227" name="Google Shape;227;p34"/>
          <p:cNvSpPr txBox="1">
            <a:spLocks noGrp="1"/>
          </p:cNvSpPr>
          <p:nvPr>
            <p:ph type="title" idx="2"/>
          </p:nvPr>
        </p:nvSpPr>
        <p:spPr>
          <a:xfrm>
            <a:off x="4931325" y="1117900"/>
            <a:ext cx="11364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228" name="Google Shape;228;p34"/>
          <p:cNvPicPr preferRelativeResize="0"/>
          <p:nvPr/>
        </p:nvPicPr>
        <p:blipFill>
          <a:blip r:embed="rId3">
            <a:alphaModFix/>
          </a:blip>
          <a:stretch>
            <a:fillRect/>
          </a:stretch>
        </p:blipFill>
        <p:spPr>
          <a:xfrm>
            <a:off x="-32822" y="1010059"/>
            <a:ext cx="4489800" cy="2967445"/>
          </a:xfrm>
          <a:prstGeom prst="rect">
            <a:avLst/>
          </a:prstGeom>
          <a:noFill/>
          <a:ln>
            <a:noFill/>
          </a:ln>
        </p:spPr>
      </p:pic>
      <p:sp>
        <p:nvSpPr>
          <p:cNvPr id="229" name="Google Shape;229;p34"/>
          <p:cNvSpPr/>
          <p:nvPr/>
        </p:nvSpPr>
        <p:spPr>
          <a:xfrm>
            <a:off x="6704625" y="144845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34"/>
          <p:cNvCxnSpPr>
            <a:stCxn id="229" idx="4"/>
          </p:cNvCxnSpPr>
          <p:nvPr/>
        </p:nvCxnSpPr>
        <p:spPr>
          <a:xfrm>
            <a:off x="6986175" y="2011550"/>
            <a:ext cx="0" cy="298500"/>
          </a:xfrm>
          <a:prstGeom prst="straightConnector1">
            <a:avLst/>
          </a:prstGeom>
          <a:noFill/>
          <a:ln w="9525" cap="flat" cmpd="sng">
            <a:solidFill>
              <a:srgbClr val="D5B961"/>
            </a:solidFill>
            <a:prstDash val="solid"/>
            <a:round/>
            <a:headEnd type="none" w="med" len="med"/>
            <a:tailEnd type="none" w="med" len="med"/>
          </a:ln>
        </p:spPr>
      </p:cxnSp>
      <p:grpSp>
        <p:nvGrpSpPr>
          <p:cNvPr id="231" name="Google Shape;231;p34"/>
          <p:cNvGrpSpPr/>
          <p:nvPr/>
        </p:nvGrpSpPr>
        <p:grpSpPr>
          <a:xfrm>
            <a:off x="6805993" y="1558270"/>
            <a:ext cx="360356" cy="343462"/>
            <a:chOff x="6870193" y="2295620"/>
            <a:chExt cx="360356" cy="343462"/>
          </a:xfrm>
        </p:grpSpPr>
        <p:sp>
          <p:nvSpPr>
            <p:cNvPr id="232" name="Google Shape;232;p34"/>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4"/>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5"/>
          <p:cNvPicPr preferRelativeResize="0"/>
          <p:nvPr/>
        </p:nvPicPr>
        <p:blipFill>
          <a:blip r:embed="rId3">
            <a:alphaModFix/>
          </a:blip>
          <a:stretch>
            <a:fillRect/>
          </a:stretch>
        </p:blipFill>
        <p:spPr>
          <a:xfrm>
            <a:off x="253223" y="1079609"/>
            <a:ext cx="4188499" cy="2984301"/>
          </a:xfrm>
          <a:prstGeom prst="rect">
            <a:avLst/>
          </a:prstGeom>
          <a:noFill/>
          <a:ln>
            <a:noFill/>
          </a:ln>
        </p:spPr>
      </p:pic>
      <p:sp>
        <p:nvSpPr>
          <p:cNvPr id="239" name="Google Shape;239;p35"/>
          <p:cNvSpPr txBox="1">
            <a:spLocks noGrp="1"/>
          </p:cNvSpPr>
          <p:nvPr>
            <p:ph type="title"/>
          </p:nvPr>
        </p:nvSpPr>
        <p:spPr>
          <a:xfrm>
            <a:off x="5092150" y="550175"/>
            <a:ext cx="3320700" cy="9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INNOVATION</a:t>
            </a:r>
            <a:endParaRPr sz="3300"/>
          </a:p>
        </p:txBody>
      </p:sp>
      <p:sp>
        <p:nvSpPr>
          <p:cNvPr id="240" name="Google Shape;240;p35"/>
          <p:cNvSpPr txBox="1">
            <a:spLocks noGrp="1"/>
          </p:cNvSpPr>
          <p:nvPr>
            <p:ph type="subTitle" idx="4294967295"/>
          </p:nvPr>
        </p:nvSpPr>
        <p:spPr>
          <a:xfrm>
            <a:off x="4645000" y="1582950"/>
            <a:ext cx="4015800" cy="19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t>Due to its continuous investment in R&amp;D, Tesla is one of the most innovative companies on the market. As a result, the company is popular among those who are excited about the future of electric car technology. The popularity and financial benefits of a corporation rise as a result of a development.</a:t>
            </a:r>
            <a:endParaRPr sz="1400"/>
          </a:p>
          <a:p>
            <a:pPr marL="0" lvl="0" indent="0" algn="ctr" rtl="0">
              <a:lnSpc>
                <a:spcPct val="150000"/>
              </a:lnSpc>
              <a:spcBef>
                <a:spcPts val="0"/>
              </a:spcBef>
              <a:spcAft>
                <a:spcPts val="1600"/>
              </a:spcAft>
              <a:buNone/>
            </a:pP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ctrTitle" idx="4294967295"/>
          </p:nvPr>
        </p:nvSpPr>
        <p:spPr>
          <a:xfrm>
            <a:off x="1495650" y="195675"/>
            <a:ext cx="2414100" cy="4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BRAND EQUITY</a:t>
            </a:r>
            <a:endParaRPr sz="1800"/>
          </a:p>
        </p:txBody>
      </p:sp>
      <p:sp>
        <p:nvSpPr>
          <p:cNvPr id="246" name="Google Shape;246;p36"/>
          <p:cNvSpPr txBox="1">
            <a:spLocks noGrp="1"/>
          </p:cNvSpPr>
          <p:nvPr>
            <p:ph type="subTitle" idx="1"/>
          </p:nvPr>
        </p:nvSpPr>
        <p:spPr>
          <a:xfrm>
            <a:off x="496375" y="703800"/>
            <a:ext cx="6997500" cy="11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 focuses on enhancing the user experience and product quality since it aspires to provide a fantastic driving experience in addition to producing automobiles. Tesla quickly became the first name that came to mind when people talked about electric cars all across the world, boosting brand equity.</a:t>
            </a:r>
            <a:endParaRPr/>
          </a:p>
        </p:txBody>
      </p:sp>
      <p:sp>
        <p:nvSpPr>
          <p:cNvPr id="247" name="Google Shape;247;p36"/>
          <p:cNvSpPr txBox="1">
            <a:spLocks noGrp="1"/>
          </p:cNvSpPr>
          <p:nvPr>
            <p:ph type="ctrTitle" idx="4294967295"/>
          </p:nvPr>
        </p:nvSpPr>
        <p:spPr>
          <a:xfrm>
            <a:off x="1031875" y="2068275"/>
            <a:ext cx="2414100" cy="4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TOP EMPLOYER</a:t>
            </a:r>
            <a:endParaRPr sz="1800"/>
          </a:p>
        </p:txBody>
      </p:sp>
      <p:sp>
        <p:nvSpPr>
          <p:cNvPr id="248" name="Google Shape;248;p36"/>
          <p:cNvSpPr txBox="1">
            <a:spLocks noGrp="1"/>
          </p:cNvSpPr>
          <p:nvPr>
            <p:ph type="subTitle" idx="1"/>
          </p:nvPr>
        </p:nvSpPr>
        <p:spPr>
          <a:xfrm>
            <a:off x="295775" y="2640500"/>
            <a:ext cx="4065600" cy="20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business is only as good as the individuals that work for it. In the case of Tesla Inc., it is one of the most essential factors in the company success. Tesla has established itself as a great place to work because of its diversity and innovation-friendly culture.</a:t>
            </a:r>
            <a:endParaRPr/>
          </a:p>
        </p:txBody>
      </p:sp>
      <p:sp>
        <p:nvSpPr>
          <p:cNvPr id="249" name="Google Shape;249;p36"/>
          <p:cNvSpPr txBox="1">
            <a:spLocks noGrp="1"/>
          </p:cNvSpPr>
          <p:nvPr>
            <p:ph type="ctrTitle" idx="4294967295"/>
          </p:nvPr>
        </p:nvSpPr>
        <p:spPr>
          <a:xfrm>
            <a:off x="4790500" y="2478675"/>
            <a:ext cx="4065600" cy="4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MOST VALUABLE AUTOMOBILE FIRM</a:t>
            </a:r>
            <a:endParaRPr sz="1800"/>
          </a:p>
        </p:txBody>
      </p:sp>
      <p:sp>
        <p:nvSpPr>
          <p:cNvPr id="250" name="Google Shape;250;p36"/>
          <p:cNvSpPr txBox="1">
            <a:spLocks noGrp="1"/>
          </p:cNvSpPr>
          <p:nvPr>
            <p:ph type="subTitle" idx="1"/>
          </p:nvPr>
        </p:nvSpPr>
        <p:spPr>
          <a:xfrm>
            <a:off x="4790500" y="3150150"/>
            <a:ext cx="4065600" cy="17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recent year 2021, Tesla's sales revenue was $53.8 billion, with 936,172 cars sold to consumers. The company's market value hit $1 trillion, surpassing the total market capitalization of the top five automakers (Toyota, Volkswagen, Daimler, Ford, and General Motor).</a:t>
            </a:r>
            <a:endParaRPr/>
          </a:p>
          <a:p>
            <a:pPr marL="0" lvl="0" indent="0" algn="l" rtl="0">
              <a:spcBef>
                <a:spcPts val="0"/>
              </a:spcBef>
              <a:spcAft>
                <a:spcPts val="0"/>
              </a:spcAft>
              <a:buNone/>
            </a:pPr>
            <a:endParaRPr/>
          </a:p>
        </p:txBody>
      </p:sp>
      <p:pic>
        <p:nvPicPr>
          <p:cNvPr id="251" name="Google Shape;251;p36"/>
          <p:cNvPicPr preferRelativeResize="0"/>
          <p:nvPr/>
        </p:nvPicPr>
        <p:blipFill>
          <a:blip r:embed="rId3">
            <a:alphaModFix/>
          </a:blip>
          <a:stretch>
            <a:fillRect/>
          </a:stretch>
        </p:blipFill>
        <p:spPr>
          <a:xfrm>
            <a:off x="7539945" y="195676"/>
            <a:ext cx="1316150" cy="23398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subTitle" idx="1"/>
          </p:nvPr>
        </p:nvSpPr>
        <p:spPr>
          <a:xfrm>
            <a:off x="548750" y="1391900"/>
            <a:ext cx="3288300" cy="32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 has experienced significant growth in recent years, thanks in large part to the public's enthusiasm for its cars. Sales climbed by 27% in 2015, following a 59 percent gain the year before. Last year, the corporation supplied a total of 936,000 automobiles, a rise of 87 percent above 2020 figures. The company said in February that it expects 50% annual growth in sales, meaning it expects about 1.4 million vehicles to be delivered this year.</a:t>
            </a:r>
            <a:endParaRPr/>
          </a:p>
          <a:p>
            <a:pPr marL="0" lvl="0" indent="0" algn="l" rtl="0">
              <a:spcBef>
                <a:spcPts val="0"/>
              </a:spcBef>
              <a:spcAft>
                <a:spcPts val="0"/>
              </a:spcAft>
              <a:buNone/>
            </a:pPr>
            <a:endParaRPr/>
          </a:p>
        </p:txBody>
      </p:sp>
      <p:sp>
        <p:nvSpPr>
          <p:cNvPr id="257" name="Google Shape;257;p37"/>
          <p:cNvSpPr txBox="1">
            <a:spLocks noGrp="1"/>
          </p:cNvSpPr>
          <p:nvPr>
            <p:ph type="title"/>
          </p:nvPr>
        </p:nvSpPr>
        <p:spPr>
          <a:xfrm>
            <a:off x="516350" y="283550"/>
            <a:ext cx="3320700" cy="93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ROBUST SALES GROWTH</a:t>
            </a:r>
            <a:endParaRPr sz="3000"/>
          </a:p>
        </p:txBody>
      </p:sp>
      <p:pic>
        <p:nvPicPr>
          <p:cNvPr id="258" name="Google Shape;258;p37"/>
          <p:cNvPicPr preferRelativeResize="0"/>
          <p:nvPr/>
        </p:nvPicPr>
        <p:blipFill>
          <a:blip r:embed="rId3">
            <a:alphaModFix/>
          </a:blip>
          <a:stretch>
            <a:fillRect/>
          </a:stretch>
        </p:blipFill>
        <p:spPr>
          <a:xfrm>
            <a:off x="3989450" y="1058588"/>
            <a:ext cx="5002152" cy="3318771"/>
          </a:xfrm>
          <a:prstGeom prst="rect">
            <a:avLst/>
          </a:prstGeom>
          <a:noFill/>
          <a:ln>
            <a:noFill/>
          </a:ln>
        </p:spPr>
      </p:pic>
    </p:spTree>
  </p:cSld>
  <p:clrMapOvr>
    <a:masterClrMapping/>
  </p:clrMapOvr>
</p:sld>
</file>

<file path=ppt/theme/theme1.xml><?xml version="1.0" encoding="utf-8"?>
<a:theme xmlns:a="http://schemas.openxmlformats.org/drawingml/2006/main"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1467</Words>
  <Application>Microsoft Office PowerPoint</Application>
  <PresentationFormat>On-screen Show (16:9)</PresentationFormat>
  <Paragraphs>106</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Montserrat Black</vt:lpstr>
      <vt:lpstr>Times New Roman</vt:lpstr>
      <vt:lpstr>Arial</vt:lpstr>
      <vt:lpstr>Montserrat ExtraLight</vt:lpstr>
      <vt:lpstr>Montserrat</vt:lpstr>
      <vt:lpstr>Open Sans</vt:lpstr>
      <vt:lpstr>Montserrat Thin</vt:lpstr>
      <vt:lpstr>Transport App Pitch Deck by Slidesgo</vt:lpstr>
      <vt:lpstr>SWOT ANALYSIS OF TESLA</vt:lpstr>
      <vt:lpstr>INTRODUCTION</vt:lpstr>
      <vt:lpstr>COMPANY OBJECTIVE</vt:lpstr>
      <vt:lpstr>SWOT ANALYSIS</vt:lpstr>
      <vt:lpstr>SWOT ANALYSIS</vt:lpstr>
      <vt:lpstr>STRENGTH</vt:lpstr>
      <vt:lpstr>INNOVATION</vt:lpstr>
      <vt:lpstr>BRAND EQUITY</vt:lpstr>
      <vt:lpstr>ROBUST SALES GROWTH</vt:lpstr>
      <vt:lpstr>BEST IN CLASS ELECTRIC CARS</vt:lpstr>
      <vt:lpstr>WEAKNESS</vt:lpstr>
      <vt:lpstr>MANUFACTURING COMPLEXITY</vt:lpstr>
      <vt:lpstr>TARGET AUDIENCE</vt:lpstr>
      <vt:lpstr>OPPORTUNITIES</vt:lpstr>
      <vt:lpstr>01</vt:lpstr>
      <vt:lpstr>03</vt:lpstr>
      <vt:lpstr>THREATS</vt:lpstr>
      <vt:lpstr>TOYOTA, HYUNDAI,  KIA, MAHENDRA, FORD</vt:lpstr>
      <vt:lpstr>PRODUCT LIABILITY ALLEGATIONS</vt:lpstr>
      <vt:lpstr>LITHIUM-ION BATTERY POSES HIGH RISK</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SWOT ANALYSIS OF TESLA</dc:title>
  <cp:lastModifiedBy>sonu kushwaha</cp:lastModifiedBy>
  <cp:revision>1</cp:revision>
  <dcterms:modified xsi:type="dcterms:W3CDTF">2022-06-19T17:28:27Z</dcterms:modified>
</cp:coreProperties>
</file>